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7" r:id="rId2"/>
    <p:sldId id="258" r:id="rId3"/>
    <p:sldId id="259" r:id="rId4"/>
    <p:sldId id="260" r:id="rId5"/>
    <p:sldId id="261" r:id="rId6"/>
    <p:sldId id="262" r:id="rId7"/>
    <p:sldId id="298" r:id="rId8"/>
    <p:sldId id="278" r:id="rId9"/>
    <p:sldId id="279" r:id="rId10"/>
    <p:sldId id="263" r:id="rId11"/>
    <p:sldId id="264" r:id="rId12"/>
    <p:sldId id="265" r:id="rId13"/>
    <p:sldId id="266" r:id="rId14"/>
    <p:sldId id="267" r:id="rId15"/>
    <p:sldId id="296" r:id="rId16"/>
    <p:sldId id="297" r:id="rId17"/>
    <p:sldId id="299" r:id="rId18"/>
    <p:sldId id="300" r:id="rId19"/>
    <p:sldId id="301" r:id="rId20"/>
    <p:sldId id="303" r:id="rId21"/>
    <p:sldId id="302" r:id="rId22"/>
    <p:sldId id="304" r:id="rId23"/>
    <p:sldId id="307" r:id="rId24"/>
    <p:sldId id="308" r:id="rId25"/>
    <p:sldId id="309" r:id="rId26"/>
    <p:sldId id="310" r:id="rId27"/>
    <p:sldId id="311" r:id="rId28"/>
    <p:sldId id="305" r:id="rId29"/>
    <p:sldId id="272" r:id="rId30"/>
    <p:sldId id="273" r:id="rId31"/>
  </p:sldIdLst>
  <p:sldSz cx="12192000" cy="6858000"/>
  <p:notesSz cx="12192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EAFFA7-8D02-4D79-9383-A4AEF0BF1B65}" v="31" dt="2025-03-18T14:44:36.258"/>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94660"/>
  </p:normalViewPr>
  <p:slideViewPr>
    <p:cSldViewPr>
      <p:cViewPr varScale="1">
        <p:scale>
          <a:sx n="78" d="100"/>
          <a:sy n="78" d="100"/>
        </p:scale>
        <p:origin x="869" y="6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80"/>
          </a:xfrm>
          <a:prstGeom prst="rect">
            <a:avLst/>
          </a:prstGeom>
        </p:spPr>
        <p:txBody>
          <a:bodyPr wrap="square" lIns="0" tIns="0" rIns="0" bIns="0">
            <a:spAutoFit/>
          </a:bodyPr>
          <a:lstStyle>
            <a:lvl1pPr>
              <a:defRPr sz="4400" b="1" i="0">
                <a:solidFill>
                  <a:schemeClr val="tx1"/>
                </a:solidFill>
                <a:latin typeface="Times New Roman"/>
                <a:cs typeface="Times New Roman"/>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sz="2750" b="0" i="0">
                <a:solidFill>
                  <a:schemeClr val="tx1"/>
                </a:solidFill>
                <a:latin typeface="Times New Roman"/>
                <a:cs typeface="Times New Roman"/>
              </a:defRPr>
            </a:lvl1pPr>
          </a:lstStyle>
          <a:p>
            <a:endParaRPr/>
          </a:p>
        </p:txBody>
      </p:sp>
      <p:sp>
        <p:nvSpPr>
          <p:cNvPr id="4" name="Holder 4"/>
          <p:cNvSpPr>
            <a:spLocks noGrp="1"/>
          </p:cNvSpPr>
          <p:nvPr>
            <p:ph type="ftr" sz="quarter" idx="5"/>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dirty="0"/>
              <a:t>Batch</a:t>
            </a:r>
            <a:r>
              <a:rPr spc="-55" dirty="0"/>
              <a:t> </a:t>
            </a:r>
            <a:r>
              <a:rPr spc="-25" dirty="0"/>
              <a:t>No.</a:t>
            </a:r>
          </a:p>
        </p:txBody>
      </p:sp>
      <p:sp>
        <p:nvSpPr>
          <p:cNvPr id="5" name="Holder 5"/>
          <p:cNvSpPr>
            <a:spLocks noGrp="1"/>
          </p:cNvSpPr>
          <p:nvPr>
            <p:ph type="dt" sz="half" idx="6"/>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spc="-10" dirty="0"/>
              <a:t>23-12-</a:t>
            </a:r>
            <a:r>
              <a:rPr spc="-20" dirty="0"/>
              <a:t>2024</a:t>
            </a:r>
          </a:p>
        </p:txBody>
      </p:sp>
      <p:sp>
        <p:nvSpPr>
          <p:cNvPr id="6" name="Holder 6"/>
          <p:cNvSpPr>
            <a:spLocks noGrp="1"/>
          </p:cNvSpPr>
          <p:nvPr>
            <p:ph type="sldNum" sz="quarter" idx="7"/>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fld id="{81D60167-4931-47E6-BA6A-407CBD079E47}" type="slidenum">
              <a:rPr spc="-25" dirty="0"/>
              <a:t>‹#›</a:t>
            </a:fld>
            <a:endParaRPr spc="-25"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1" i="0">
                <a:solidFill>
                  <a:schemeClr val="tx1"/>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sz="2750" b="0" i="0">
                <a:solidFill>
                  <a:schemeClr val="tx1"/>
                </a:solidFill>
                <a:latin typeface="Times New Roman"/>
                <a:cs typeface="Times New Roman"/>
              </a:defRPr>
            </a:lvl1pPr>
          </a:lstStyle>
          <a:p>
            <a:endParaRPr/>
          </a:p>
        </p:txBody>
      </p:sp>
      <p:sp>
        <p:nvSpPr>
          <p:cNvPr id="4" name="Holder 4"/>
          <p:cNvSpPr>
            <a:spLocks noGrp="1"/>
          </p:cNvSpPr>
          <p:nvPr>
            <p:ph type="ftr" sz="quarter" idx="5"/>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dirty="0"/>
              <a:t>Batch</a:t>
            </a:r>
            <a:r>
              <a:rPr spc="-55" dirty="0"/>
              <a:t> </a:t>
            </a:r>
            <a:r>
              <a:rPr spc="-25" dirty="0"/>
              <a:t>No.</a:t>
            </a:r>
          </a:p>
        </p:txBody>
      </p:sp>
      <p:sp>
        <p:nvSpPr>
          <p:cNvPr id="5" name="Holder 5"/>
          <p:cNvSpPr>
            <a:spLocks noGrp="1"/>
          </p:cNvSpPr>
          <p:nvPr>
            <p:ph type="dt" sz="half" idx="6"/>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spc="-10" dirty="0"/>
              <a:t>23-12-</a:t>
            </a:r>
            <a:r>
              <a:rPr spc="-20" dirty="0"/>
              <a:t>2024</a:t>
            </a:r>
          </a:p>
        </p:txBody>
      </p:sp>
      <p:sp>
        <p:nvSpPr>
          <p:cNvPr id="6" name="Holder 6"/>
          <p:cNvSpPr>
            <a:spLocks noGrp="1"/>
          </p:cNvSpPr>
          <p:nvPr>
            <p:ph type="sldNum" sz="quarter" idx="7"/>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fld id="{81D60167-4931-47E6-BA6A-407CBD079E47}" type="slidenum">
              <a:rPr spc="-25" dirty="0"/>
              <a:t>‹#›</a:t>
            </a:fld>
            <a:endParaRPr spc="-25"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1" i="0">
                <a:solidFill>
                  <a:schemeClr val="tx1"/>
                </a:solidFill>
                <a:latin typeface="Times New Roman"/>
                <a:cs typeface="Times New Roman"/>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dirty="0"/>
              <a:t>Batch</a:t>
            </a:r>
            <a:r>
              <a:rPr spc="-55" dirty="0"/>
              <a:t> </a:t>
            </a:r>
            <a:r>
              <a:rPr spc="-25" dirty="0"/>
              <a:t>No.</a:t>
            </a:r>
          </a:p>
        </p:txBody>
      </p:sp>
      <p:sp>
        <p:nvSpPr>
          <p:cNvPr id="6" name="Holder 6"/>
          <p:cNvSpPr>
            <a:spLocks noGrp="1"/>
          </p:cNvSpPr>
          <p:nvPr>
            <p:ph type="dt" sz="half" idx="6"/>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spc="-10" dirty="0"/>
              <a:t>23-12-</a:t>
            </a:r>
            <a:r>
              <a:rPr spc="-20" dirty="0"/>
              <a:t>2024</a:t>
            </a:r>
          </a:p>
        </p:txBody>
      </p:sp>
      <p:sp>
        <p:nvSpPr>
          <p:cNvPr id="7" name="Holder 7"/>
          <p:cNvSpPr>
            <a:spLocks noGrp="1"/>
          </p:cNvSpPr>
          <p:nvPr>
            <p:ph type="sldNum" sz="quarter" idx="7"/>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fld id="{81D60167-4931-47E6-BA6A-407CBD079E47}" type="slidenum">
              <a:rPr spc="-25" dirty="0"/>
              <a:t>‹#›</a:t>
            </a:fld>
            <a:endParaRPr spc="-25"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1" i="0">
                <a:solidFill>
                  <a:schemeClr val="tx1"/>
                </a:solidFill>
                <a:latin typeface="Times New Roman"/>
                <a:cs typeface="Times New Roman"/>
              </a:defRPr>
            </a:lvl1pPr>
          </a:lstStyle>
          <a:p>
            <a:endParaRPr/>
          </a:p>
        </p:txBody>
      </p:sp>
      <p:sp>
        <p:nvSpPr>
          <p:cNvPr id="3" name="Holder 3"/>
          <p:cNvSpPr>
            <a:spLocks noGrp="1"/>
          </p:cNvSpPr>
          <p:nvPr>
            <p:ph type="ftr" sz="quarter" idx="5"/>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dirty="0"/>
              <a:t>Batch</a:t>
            </a:r>
            <a:r>
              <a:rPr spc="-55" dirty="0"/>
              <a:t> </a:t>
            </a:r>
            <a:r>
              <a:rPr spc="-25" dirty="0"/>
              <a:t>No.</a:t>
            </a:r>
          </a:p>
        </p:txBody>
      </p:sp>
      <p:sp>
        <p:nvSpPr>
          <p:cNvPr id="4" name="Holder 4"/>
          <p:cNvSpPr>
            <a:spLocks noGrp="1"/>
          </p:cNvSpPr>
          <p:nvPr>
            <p:ph type="dt" sz="half" idx="6"/>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spc="-10" dirty="0"/>
              <a:t>23-12-</a:t>
            </a:r>
            <a:r>
              <a:rPr spc="-20" dirty="0"/>
              <a:t>2024</a:t>
            </a:r>
          </a:p>
        </p:txBody>
      </p:sp>
      <p:sp>
        <p:nvSpPr>
          <p:cNvPr id="5" name="Holder 5"/>
          <p:cNvSpPr>
            <a:spLocks noGrp="1"/>
          </p:cNvSpPr>
          <p:nvPr>
            <p:ph type="sldNum" sz="quarter" idx="7"/>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fld id="{81D60167-4931-47E6-BA6A-407CBD079E47}" type="slidenum">
              <a:rPr spc="-25" dirty="0"/>
              <a:t>‹#›</a:t>
            </a:fld>
            <a:endParaRPr spc="-25"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dirty="0"/>
              <a:t>Batch</a:t>
            </a:r>
            <a:r>
              <a:rPr spc="-55" dirty="0"/>
              <a:t> </a:t>
            </a:r>
            <a:r>
              <a:rPr spc="-25" dirty="0"/>
              <a:t>No.</a:t>
            </a:r>
          </a:p>
        </p:txBody>
      </p:sp>
      <p:sp>
        <p:nvSpPr>
          <p:cNvPr id="3" name="Holder 3"/>
          <p:cNvSpPr>
            <a:spLocks noGrp="1"/>
          </p:cNvSpPr>
          <p:nvPr>
            <p:ph type="dt" sz="half" idx="6"/>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r>
              <a:rPr spc="-10" dirty="0"/>
              <a:t>23-12-</a:t>
            </a:r>
            <a:r>
              <a:rPr spc="-20" dirty="0"/>
              <a:t>2024</a:t>
            </a:r>
          </a:p>
        </p:txBody>
      </p:sp>
      <p:sp>
        <p:nvSpPr>
          <p:cNvPr id="4" name="Holder 4"/>
          <p:cNvSpPr>
            <a:spLocks noGrp="1"/>
          </p:cNvSpPr>
          <p:nvPr>
            <p:ph type="sldNum" sz="quarter" idx="7"/>
          </p:nvPr>
        </p:nvSpPr>
        <p:spPr/>
        <p:txBody>
          <a:bodyPr lIns="0" tIns="0" rIns="0" bIns="0"/>
          <a:lstStyle>
            <a:lvl1pPr>
              <a:defRPr sz="1200" b="0" i="0">
                <a:solidFill>
                  <a:srgbClr val="888888"/>
                </a:solidFill>
                <a:latin typeface="Times New Roman"/>
                <a:cs typeface="Times New Roman"/>
              </a:defRPr>
            </a:lvl1pPr>
          </a:lstStyle>
          <a:p>
            <a:pPr marL="12700">
              <a:lnSpc>
                <a:spcPts val="1410"/>
              </a:lnSpc>
            </a:pPr>
            <a:fld id="{81D60167-4931-47E6-BA6A-407CBD079E47}" type="slidenum">
              <a:rPr spc="-25" dirty="0"/>
              <a:t>‹#›</a:t>
            </a:fld>
            <a:endParaRPr spc="-25"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57150" y="38100"/>
            <a:ext cx="3667124" cy="504825"/>
          </a:xfrm>
          <a:prstGeom prst="rect">
            <a:avLst/>
          </a:prstGeom>
        </p:spPr>
      </p:pic>
      <p:sp>
        <p:nvSpPr>
          <p:cNvPr id="2" name="Holder 2"/>
          <p:cNvSpPr>
            <a:spLocks noGrp="1"/>
          </p:cNvSpPr>
          <p:nvPr>
            <p:ph type="title"/>
          </p:nvPr>
        </p:nvSpPr>
        <p:spPr>
          <a:xfrm>
            <a:off x="1045463" y="283463"/>
            <a:ext cx="10101072" cy="1200005"/>
          </a:xfrm>
          <a:prstGeom prst="rect">
            <a:avLst/>
          </a:prstGeom>
        </p:spPr>
        <p:txBody>
          <a:bodyPr wrap="square" lIns="0" tIns="0" rIns="0" bIns="0">
            <a:spAutoFit/>
          </a:bodyPr>
          <a:lstStyle>
            <a:lvl1pPr>
              <a:defRPr sz="4400" b="1" i="0">
                <a:solidFill>
                  <a:schemeClr val="tx1"/>
                </a:solidFill>
                <a:latin typeface="Times New Roman"/>
                <a:cs typeface="Times New Roman"/>
              </a:defRPr>
            </a:lvl1pPr>
          </a:lstStyle>
          <a:p>
            <a:endParaRPr/>
          </a:p>
        </p:txBody>
      </p:sp>
      <p:sp>
        <p:nvSpPr>
          <p:cNvPr id="3" name="Holder 3"/>
          <p:cNvSpPr>
            <a:spLocks noGrp="1"/>
          </p:cNvSpPr>
          <p:nvPr>
            <p:ph type="body" idx="1"/>
          </p:nvPr>
        </p:nvSpPr>
        <p:spPr>
          <a:xfrm>
            <a:off x="917575" y="1730872"/>
            <a:ext cx="8149590" cy="3088004"/>
          </a:xfrm>
          <a:prstGeom prst="rect">
            <a:avLst/>
          </a:prstGeom>
        </p:spPr>
        <p:txBody>
          <a:bodyPr wrap="square" lIns="0" tIns="0" rIns="0" bIns="0">
            <a:spAutoFit/>
          </a:bodyPr>
          <a:lstStyle>
            <a:lvl1pPr>
              <a:defRPr sz="2750" b="0" i="0">
                <a:solidFill>
                  <a:schemeClr val="tx1"/>
                </a:solidFill>
                <a:latin typeface="Times New Roman"/>
                <a:cs typeface="Times New Roman"/>
              </a:defRPr>
            </a:lvl1pPr>
          </a:lstStyle>
          <a:p>
            <a:endParaRPr/>
          </a:p>
        </p:txBody>
      </p:sp>
      <p:sp>
        <p:nvSpPr>
          <p:cNvPr id="4" name="Holder 4"/>
          <p:cNvSpPr>
            <a:spLocks noGrp="1"/>
          </p:cNvSpPr>
          <p:nvPr>
            <p:ph type="ftr" sz="quarter" idx="5"/>
          </p:nvPr>
        </p:nvSpPr>
        <p:spPr>
          <a:xfrm>
            <a:off x="5505148" y="6451049"/>
            <a:ext cx="644525" cy="194309"/>
          </a:xfrm>
          <a:prstGeom prst="rect">
            <a:avLst/>
          </a:prstGeom>
        </p:spPr>
        <p:txBody>
          <a:bodyPr wrap="square" lIns="0" tIns="0" rIns="0" bIns="0">
            <a:spAutoFit/>
          </a:bodyPr>
          <a:lstStyle>
            <a:lvl1pPr>
              <a:defRPr sz="1200" b="0" i="0">
                <a:solidFill>
                  <a:srgbClr val="888888"/>
                </a:solidFill>
                <a:latin typeface="Times New Roman"/>
                <a:cs typeface="Times New Roman"/>
              </a:defRPr>
            </a:lvl1pPr>
          </a:lstStyle>
          <a:p>
            <a:pPr marL="12700">
              <a:lnSpc>
                <a:spcPts val="1410"/>
              </a:lnSpc>
            </a:pPr>
            <a:r>
              <a:rPr dirty="0"/>
              <a:t>Batch</a:t>
            </a:r>
            <a:r>
              <a:rPr spc="-55" dirty="0"/>
              <a:t> </a:t>
            </a:r>
            <a:r>
              <a:rPr spc="-25" dirty="0"/>
              <a:t>No.</a:t>
            </a:r>
          </a:p>
        </p:txBody>
      </p:sp>
      <p:sp>
        <p:nvSpPr>
          <p:cNvPr id="5" name="Holder 5"/>
          <p:cNvSpPr>
            <a:spLocks noGrp="1"/>
          </p:cNvSpPr>
          <p:nvPr>
            <p:ph type="dt" sz="half" idx="6"/>
          </p:nvPr>
        </p:nvSpPr>
        <p:spPr>
          <a:xfrm>
            <a:off x="917575" y="6451049"/>
            <a:ext cx="737235" cy="194309"/>
          </a:xfrm>
          <a:prstGeom prst="rect">
            <a:avLst/>
          </a:prstGeom>
        </p:spPr>
        <p:txBody>
          <a:bodyPr wrap="square" lIns="0" tIns="0" rIns="0" bIns="0">
            <a:spAutoFit/>
          </a:bodyPr>
          <a:lstStyle>
            <a:lvl1pPr>
              <a:defRPr sz="1200" b="0" i="0">
                <a:solidFill>
                  <a:srgbClr val="888888"/>
                </a:solidFill>
                <a:latin typeface="Times New Roman"/>
                <a:cs typeface="Times New Roman"/>
              </a:defRPr>
            </a:lvl1pPr>
          </a:lstStyle>
          <a:p>
            <a:pPr marL="12700">
              <a:lnSpc>
                <a:spcPts val="1410"/>
              </a:lnSpc>
            </a:pPr>
            <a:r>
              <a:rPr spc="-10" dirty="0"/>
              <a:t>23-12-</a:t>
            </a:r>
            <a:r>
              <a:rPr spc="-20" dirty="0"/>
              <a:t>2024</a:t>
            </a:r>
          </a:p>
        </p:txBody>
      </p:sp>
      <p:sp>
        <p:nvSpPr>
          <p:cNvPr id="6" name="Holder 6"/>
          <p:cNvSpPr>
            <a:spLocks noGrp="1"/>
          </p:cNvSpPr>
          <p:nvPr>
            <p:ph type="sldNum" sz="quarter" idx="7"/>
          </p:nvPr>
        </p:nvSpPr>
        <p:spPr>
          <a:xfrm>
            <a:off x="11104626" y="6451049"/>
            <a:ext cx="215900" cy="194309"/>
          </a:xfrm>
          <a:prstGeom prst="rect">
            <a:avLst/>
          </a:prstGeom>
        </p:spPr>
        <p:txBody>
          <a:bodyPr wrap="square" lIns="0" tIns="0" rIns="0" bIns="0">
            <a:spAutoFit/>
          </a:bodyPr>
          <a:lstStyle>
            <a:lvl1pPr>
              <a:defRPr sz="1200" b="0" i="0">
                <a:solidFill>
                  <a:srgbClr val="888888"/>
                </a:solidFill>
                <a:latin typeface="Times New Roman"/>
                <a:cs typeface="Times New Roman"/>
              </a:defRPr>
            </a:lvl1pPr>
          </a:lstStyle>
          <a:p>
            <a:pPr marL="12700">
              <a:lnSpc>
                <a:spcPts val="1410"/>
              </a:lnSpc>
            </a:pPr>
            <a:fld id="{81D60167-4931-47E6-BA6A-407CBD079E47}" type="slidenum">
              <a:rPr spc="-25" dirty="0"/>
              <a:t>‹#›</a:t>
            </a:fld>
            <a:endParaRPr spc="-25"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ieeexplore.ieee.org/document/10052971" TargetMode="External"/><Relationship Id="rId2" Type="http://schemas.openxmlformats.org/officeDocument/2006/relationships/hyperlink" Target="https://ieeexplore.ieee.org/document/994837" TargetMode="External"/><Relationship Id="rId1" Type="http://schemas.openxmlformats.org/officeDocument/2006/relationships/slideLayout" Target="../slideLayouts/slideLayout2.xml"/><Relationship Id="rId4" Type="http://schemas.openxmlformats.org/officeDocument/2006/relationships/hyperlink" Target="https://link.springer.com/article/10.1007/s11356-024-33233-w"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ieeexplore.ieee.org/document/10212343" TargetMode="External"/><Relationship Id="rId2" Type="http://schemas.openxmlformats.org/officeDocument/2006/relationships/hyperlink" Target="https://link.springer.com/article/10.1007/s00521-024-10855-2"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ieeexplore.ieee.org/document/10306479" TargetMode="External"/><Relationship Id="rId2" Type="http://schemas.openxmlformats.org/officeDocument/2006/relationships/hyperlink" Target="https://ieeexplore.ieee.org/document/994837" TargetMode="External"/><Relationship Id="rId1" Type="http://schemas.openxmlformats.org/officeDocument/2006/relationships/slideLayout" Target="../slideLayouts/slideLayout2.xml"/><Relationship Id="rId5" Type="http://schemas.openxmlformats.org/officeDocument/2006/relationships/hyperlink" Target="https://ieeexplore.ieee.org/document/10126312" TargetMode="External"/><Relationship Id="rId4" Type="http://schemas.openxmlformats.org/officeDocument/2006/relationships/hyperlink" Target="https://ieeexplore.ieee.org/document/9298982"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1045463" y="283463"/>
            <a:ext cx="10101072" cy="1867673"/>
          </a:xfrm>
          <a:prstGeom prst="rect">
            <a:avLst/>
          </a:prstGeom>
        </p:spPr>
        <p:txBody>
          <a:bodyPr vert="horz" wrap="square" lIns="0" tIns="478010" rIns="0" bIns="0" rtlCol="0">
            <a:spAutoFit/>
          </a:bodyPr>
          <a:lstStyle/>
          <a:p>
            <a:pPr marL="248285" algn="ctr">
              <a:spcBef>
                <a:spcPts val="509"/>
              </a:spcBef>
            </a:pPr>
            <a:r>
              <a:rPr sz="1800" dirty="0"/>
              <a:t>Department</a:t>
            </a:r>
            <a:r>
              <a:rPr sz="1800" spc="-20" dirty="0"/>
              <a:t> </a:t>
            </a:r>
            <a:r>
              <a:rPr sz="1800" dirty="0"/>
              <a:t>of</a:t>
            </a:r>
            <a:r>
              <a:rPr sz="1800" spc="-5" dirty="0"/>
              <a:t> </a:t>
            </a:r>
            <a:r>
              <a:rPr sz="1800" dirty="0"/>
              <a:t>Computer</a:t>
            </a:r>
            <a:r>
              <a:rPr sz="1800" spc="-60" dirty="0"/>
              <a:t> </a:t>
            </a:r>
            <a:r>
              <a:rPr sz="1800" dirty="0"/>
              <a:t>Science</a:t>
            </a:r>
            <a:r>
              <a:rPr sz="1800" spc="15" dirty="0"/>
              <a:t> </a:t>
            </a:r>
            <a:r>
              <a:rPr sz="1800" dirty="0"/>
              <a:t>and</a:t>
            </a:r>
            <a:r>
              <a:rPr sz="1800" spc="40" dirty="0"/>
              <a:t> </a:t>
            </a:r>
            <a:r>
              <a:rPr sz="1800" spc="-10" dirty="0"/>
              <a:t>Engineering</a:t>
            </a:r>
            <a:br>
              <a:rPr lang="en-US" sz="1800" spc="-10" dirty="0"/>
            </a:br>
            <a:r>
              <a:rPr lang="en-US" sz="2400" dirty="0">
                <a:solidFill>
                  <a:srgbClr val="FF0000"/>
                </a:solidFill>
              </a:rPr>
              <a:t>Accuracy and Efficiency Gains in Waste Classification Through Continuous Learning and Advanced Techniques</a:t>
            </a:r>
            <a:br>
              <a:rPr lang="en-US" sz="2400" b="1" dirty="0">
                <a:solidFill>
                  <a:srgbClr val="FF0000"/>
                </a:solidFill>
                <a:latin typeface="Times New Roman" panose="02020603050405020304" pitchFamily="18" charset="0"/>
                <a:cs typeface="Times New Roman" panose="02020603050405020304" pitchFamily="18" charset="0"/>
              </a:rPr>
            </a:br>
            <a:endParaRPr sz="2400" dirty="0">
              <a:solidFill>
                <a:srgbClr val="FF0000"/>
              </a:solidFill>
            </a:endParaRPr>
          </a:p>
        </p:txBody>
      </p:sp>
      <p:sp>
        <p:nvSpPr>
          <p:cNvPr id="4" name="object 4"/>
          <p:cNvSpPr txBox="1"/>
          <p:nvPr/>
        </p:nvSpPr>
        <p:spPr>
          <a:xfrm>
            <a:off x="5704840" y="1946592"/>
            <a:ext cx="1503045" cy="266065"/>
          </a:xfrm>
          <a:prstGeom prst="rect">
            <a:avLst/>
          </a:prstGeom>
        </p:spPr>
        <p:txBody>
          <a:bodyPr vert="horz" wrap="square" lIns="0" tIns="15875" rIns="0" bIns="0" rtlCol="0">
            <a:spAutoFit/>
          </a:bodyPr>
          <a:lstStyle/>
          <a:p>
            <a:pPr marL="12700">
              <a:lnSpc>
                <a:spcPct val="100000"/>
              </a:lnSpc>
              <a:spcBef>
                <a:spcPts val="125"/>
              </a:spcBef>
            </a:pPr>
            <a:r>
              <a:rPr sz="1550" dirty="0">
                <a:latin typeface="Times New Roman"/>
                <a:cs typeface="Times New Roman"/>
              </a:rPr>
              <a:t>PRESENTED</a:t>
            </a:r>
            <a:r>
              <a:rPr sz="1550" spc="175" dirty="0">
                <a:latin typeface="Times New Roman"/>
                <a:cs typeface="Times New Roman"/>
              </a:rPr>
              <a:t> </a:t>
            </a:r>
            <a:r>
              <a:rPr sz="1550" spc="-25" dirty="0">
                <a:latin typeface="Times New Roman"/>
                <a:cs typeface="Times New Roman"/>
              </a:rPr>
              <a:t>BY</a:t>
            </a:r>
            <a:endParaRPr sz="1550">
              <a:latin typeface="Times New Roman"/>
              <a:cs typeface="Times New Roman"/>
            </a:endParaRPr>
          </a:p>
        </p:txBody>
      </p:sp>
      <p:sp>
        <p:nvSpPr>
          <p:cNvPr id="5" name="object 5"/>
          <p:cNvSpPr txBox="1"/>
          <p:nvPr/>
        </p:nvSpPr>
        <p:spPr>
          <a:xfrm>
            <a:off x="4399916" y="2186876"/>
            <a:ext cx="5429884" cy="1058623"/>
          </a:xfrm>
          <a:prstGeom prst="rect">
            <a:avLst/>
          </a:prstGeom>
        </p:spPr>
        <p:txBody>
          <a:bodyPr vert="horz" wrap="square" lIns="0" tIns="12065" rIns="0" bIns="0" rtlCol="0">
            <a:spAutoFit/>
          </a:bodyPr>
          <a:lstStyle/>
          <a:p>
            <a:pPr algn="l" eaLnBrk="1" hangingPunct="1"/>
            <a:endParaRPr lang="en-US" altLang="en-US" sz="1400" dirty="0">
              <a:solidFill>
                <a:schemeClr val="tx1"/>
              </a:solidFill>
              <a:latin typeface="Times New Roman" panose="02020603050405020304" pitchFamily="18" charset="0"/>
              <a:cs typeface="Times New Roman" panose="02020603050405020304" pitchFamily="18" charset="0"/>
            </a:endParaRPr>
          </a:p>
          <a:p>
            <a:pPr algn="l"/>
            <a:r>
              <a:rPr lang="en-US" dirty="0">
                <a:solidFill>
                  <a:schemeClr val="tx1"/>
                </a:solidFill>
                <a:latin typeface="Times New Roman" panose="02020603050405020304" pitchFamily="18" charset="0"/>
                <a:cs typeface="Times New Roman" panose="02020603050405020304" pitchFamily="18" charset="0"/>
              </a:rPr>
              <a:t>Munamala Sreya Reddy                    (21471A05N8)</a:t>
            </a:r>
          </a:p>
          <a:p>
            <a:pPr algn="l"/>
            <a:r>
              <a:rPr lang="en-US" dirty="0">
                <a:solidFill>
                  <a:schemeClr val="tx1"/>
                </a:solidFill>
                <a:latin typeface="Times New Roman" panose="02020603050405020304" pitchFamily="18" charset="0"/>
                <a:cs typeface="Times New Roman" panose="02020603050405020304" pitchFamily="18" charset="0"/>
              </a:rPr>
              <a:t>Meena Madhavi                                 (22475A0522)</a:t>
            </a:r>
          </a:p>
          <a:p>
            <a:pPr algn="l"/>
            <a:r>
              <a:rPr lang="en-US" dirty="0">
                <a:solidFill>
                  <a:schemeClr val="tx1"/>
                </a:solidFill>
                <a:latin typeface="Times New Roman" panose="02020603050405020304" pitchFamily="18" charset="0"/>
                <a:cs typeface="Times New Roman" panose="02020603050405020304" pitchFamily="18" charset="0"/>
              </a:rPr>
              <a:t>Pothabattini Nikhitha                         (22475A0504)</a:t>
            </a:r>
            <a:endParaRPr dirty="0">
              <a:latin typeface="Times New Roman"/>
              <a:cs typeface="Times New Roman"/>
            </a:endParaRPr>
          </a:p>
        </p:txBody>
      </p:sp>
      <p:sp>
        <p:nvSpPr>
          <p:cNvPr id="7" name="object 7"/>
          <p:cNvSpPr txBox="1"/>
          <p:nvPr/>
        </p:nvSpPr>
        <p:spPr>
          <a:xfrm>
            <a:off x="4064634" y="3599878"/>
            <a:ext cx="4304665" cy="2358018"/>
          </a:xfrm>
          <a:prstGeom prst="rect">
            <a:avLst/>
          </a:prstGeom>
        </p:spPr>
        <p:txBody>
          <a:bodyPr vert="horz" wrap="square" lIns="0" tIns="12700" rIns="0" bIns="0" rtlCol="0">
            <a:spAutoFit/>
          </a:bodyPr>
          <a:lstStyle/>
          <a:p>
            <a:pPr algn="ctr">
              <a:lnSpc>
                <a:spcPct val="100000"/>
              </a:lnSpc>
              <a:spcBef>
                <a:spcPts val="100"/>
              </a:spcBef>
            </a:pPr>
            <a:r>
              <a:rPr sz="1800" dirty="0">
                <a:solidFill>
                  <a:srgbClr val="006600"/>
                </a:solidFill>
                <a:latin typeface="Times New Roman"/>
                <a:cs typeface="Times New Roman"/>
              </a:rPr>
              <a:t>Under</a:t>
            </a:r>
            <a:r>
              <a:rPr sz="1800" spc="20" dirty="0">
                <a:solidFill>
                  <a:srgbClr val="006600"/>
                </a:solidFill>
                <a:latin typeface="Times New Roman"/>
                <a:cs typeface="Times New Roman"/>
              </a:rPr>
              <a:t> </a:t>
            </a:r>
            <a:r>
              <a:rPr sz="1800" dirty="0">
                <a:solidFill>
                  <a:srgbClr val="006600"/>
                </a:solidFill>
                <a:latin typeface="Times New Roman"/>
                <a:cs typeface="Times New Roman"/>
              </a:rPr>
              <a:t>the</a:t>
            </a:r>
            <a:r>
              <a:rPr sz="1800" spc="-30" dirty="0">
                <a:solidFill>
                  <a:srgbClr val="006600"/>
                </a:solidFill>
                <a:latin typeface="Times New Roman"/>
                <a:cs typeface="Times New Roman"/>
              </a:rPr>
              <a:t> </a:t>
            </a:r>
            <a:r>
              <a:rPr sz="1800" dirty="0">
                <a:solidFill>
                  <a:srgbClr val="006600"/>
                </a:solidFill>
                <a:latin typeface="Times New Roman"/>
                <a:cs typeface="Times New Roman"/>
              </a:rPr>
              <a:t>Guidance</a:t>
            </a:r>
            <a:r>
              <a:rPr sz="1800" spc="-25" dirty="0">
                <a:solidFill>
                  <a:srgbClr val="006600"/>
                </a:solidFill>
                <a:latin typeface="Times New Roman"/>
                <a:cs typeface="Times New Roman"/>
              </a:rPr>
              <a:t> of,</a:t>
            </a:r>
            <a:endParaRPr sz="1800" dirty="0">
              <a:latin typeface="Times New Roman"/>
              <a:cs typeface="Times New Roman"/>
            </a:endParaRPr>
          </a:p>
          <a:p>
            <a:pPr algn="ctr">
              <a:lnSpc>
                <a:spcPct val="100000"/>
              </a:lnSpc>
              <a:spcBef>
                <a:spcPts val="1770"/>
              </a:spcBef>
            </a:pPr>
            <a:r>
              <a:rPr lang="en-US" sz="1550" b="1" spc="-85" dirty="0">
                <a:latin typeface="Times New Roman"/>
                <a:cs typeface="Times New Roman"/>
              </a:rPr>
              <a:t>Dr.M.Sathyam Reddy</a:t>
            </a:r>
            <a:r>
              <a:rPr sz="1550" b="1" spc="-85" dirty="0">
                <a:latin typeface="Times New Roman"/>
                <a:cs typeface="Times New Roman"/>
              </a:rPr>
              <a:t> </a:t>
            </a:r>
            <a:r>
              <a:rPr lang="en-US" sz="1575" b="1" spc="-15" baseline="-15873" dirty="0">
                <a:latin typeface="Times New Roman"/>
                <a:cs typeface="Times New Roman"/>
              </a:rPr>
              <a:t>M.Tech</a:t>
            </a:r>
          </a:p>
          <a:p>
            <a:pPr algn="ctr">
              <a:spcBef>
                <a:spcPts val="1770"/>
              </a:spcBef>
            </a:pPr>
            <a:r>
              <a:rPr lang="en-US" altLang="en-US" sz="1400" dirty="0">
                <a:solidFill>
                  <a:srgbClr val="898989"/>
                </a:solidFill>
                <a:latin typeface="Times New Roman" panose="02020603050405020304" pitchFamily="18" charset="0"/>
                <a:cs typeface="Times New Roman" panose="02020603050405020304" pitchFamily="18" charset="0"/>
              </a:rPr>
              <a:t>Designation,</a:t>
            </a:r>
            <a:endParaRPr sz="1550" dirty="0">
              <a:latin typeface="Times New Roman"/>
              <a:cs typeface="Times New Roman"/>
            </a:endParaRPr>
          </a:p>
          <a:p>
            <a:pPr algn="ctr">
              <a:lnSpc>
                <a:spcPct val="100000"/>
              </a:lnSpc>
              <a:spcBef>
                <a:spcPts val="995"/>
              </a:spcBef>
            </a:pPr>
            <a:r>
              <a:rPr sz="1550" dirty="0">
                <a:solidFill>
                  <a:srgbClr val="888888"/>
                </a:solidFill>
                <a:latin typeface="Times New Roman"/>
                <a:cs typeface="Times New Roman"/>
              </a:rPr>
              <a:t>Department</a:t>
            </a:r>
            <a:r>
              <a:rPr sz="1550" spc="90" dirty="0">
                <a:solidFill>
                  <a:srgbClr val="888888"/>
                </a:solidFill>
                <a:latin typeface="Times New Roman"/>
                <a:cs typeface="Times New Roman"/>
              </a:rPr>
              <a:t> </a:t>
            </a:r>
            <a:r>
              <a:rPr sz="1550" dirty="0">
                <a:solidFill>
                  <a:srgbClr val="888888"/>
                </a:solidFill>
                <a:latin typeface="Times New Roman"/>
                <a:cs typeface="Times New Roman"/>
              </a:rPr>
              <a:t>of</a:t>
            </a:r>
            <a:r>
              <a:rPr sz="1550" spc="180" dirty="0">
                <a:solidFill>
                  <a:srgbClr val="888888"/>
                </a:solidFill>
                <a:latin typeface="Times New Roman"/>
                <a:cs typeface="Times New Roman"/>
              </a:rPr>
              <a:t> </a:t>
            </a:r>
            <a:r>
              <a:rPr sz="1550" dirty="0">
                <a:solidFill>
                  <a:srgbClr val="888888"/>
                </a:solidFill>
                <a:latin typeface="Times New Roman"/>
                <a:cs typeface="Times New Roman"/>
              </a:rPr>
              <a:t>Computer</a:t>
            </a:r>
            <a:r>
              <a:rPr sz="1550" spc="80" dirty="0">
                <a:solidFill>
                  <a:srgbClr val="888888"/>
                </a:solidFill>
                <a:latin typeface="Times New Roman"/>
                <a:cs typeface="Times New Roman"/>
              </a:rPr>
              <a:t> </a:t>
            </a:r>
            <a:r>
              <a:rPr sz="1550" dirty="0">
                <a:solidFill>
                  <a:srgbClr val="888888"/>
                </a:solidFill>
                <a:latin typeface="Times New Roman"/>
                <a:cs typeface="Times New Roman"/>
              </a:rPr>
              <a:t>Science</a:t>
            </a:r>
            <a:r>
              <a:rPr sz="1550" spc="145" dirty="0">
                <a:solidFill>
                  <a:srgbClr val="888888"/>
                </a:solidFill>
                <a:latin typeface="Times New Roman"/>
                <a:cs typeface="Times New Roman"/>
              </a:rPr>
              <a:t> </a:t>
            </a:r>
            <a:r>
              <a:rPr sz="1550" dirty="0">
                <a:solidFill>
                  <a:srgbClr val="888888"/>
                </a:solidFill>
                <a:latin typeface="Times New Roman"/>
                <a:cs typeface="Times New Roman"/>
              </a:rPr>
              <a:t>and</a:t>
            </a:r>
            <a:r>
              <a:rPr sz="1550" spc="135" dirty="0">
                <a:solidFill>
                  <a:srgbClr val="888888"/>
                </a:solidFill>
                <a:latin typeface="Times New Roman"/>
                <a:cs typeface="Times New Roman"/>
              </a:rPr>
              <a:t> </a:t>
            </a:r>
            <a:r>
              <a:rPr sz="1550" spc="-10" dirty="0">
                <a:solidFill>
                  <a:srgbClr val="888888"/>
                </a:solidFill>
                <a:latin typeface="Times New Roman"/>
                <a:cs typeface="Times New Roman"/>
              </a:rPr>
              <a:t>Engineering,</a:t>
            </a:r>
            <a:endParaRPr sz="1550" dirty="0">
              <a:latin typeface="Times New Roman"/>
              <a:cs typeface="Times New Roman"/>
            </a:endParaRPr>
          </a:p>
          <a:p>
            <a:pPr marL="57785" marR="61594" algn="ctr">
              <a:lnSpc>
                <a:spcPct val="173700"/>
              </a:lnSpc>
              <a:spcBef>
                <a:spcPts val="70"/>
              </a:spcBef>
            </a:pPr>
            <a:r>
              <a:rPr sz="1550" dirty="0">
                <a:solidFill>
                  <a:srgbClr val="888888"/>
                </a:solidFill>
                <a:latin typeface="Times New Roman"/>
                <a:cs typeface="Times New Roman"/>
              </a:rPr>
              <a:t>Narasaraopeta</a:t>
            </a:r>
            <a:r>
              <a:rPr sz="1550" spc="200" dirty="0">
                <a:solidFill>
                  <a:srgbClr val="888888"/>
                </a:solidFill>
                <a:latin typeface="Times New Roman"/>
                <a:cs typeface="Times New Roman"/>
              </a:rPr>
              <a:t> </a:t>
            </a:r>
            <a:r>
              <a:rPr sz="1550" dirty="0">
                <a:solidFill>
                  <a:srgbClr val="888888"/>
                </a:solidFill>
                <a:latin typeface="Times New Roman"/>
                <a:cs typeface="Times New Roman"/>
              </a:rPr>
              <a:t>Engineering</a:t>
            </a:r>
            <a:r>
              <a:rPr sz="1550" spc="185" dirty="0">
                <a:solidFill>
                  <a:srgbClr val="888888"/>
                </a:solidFill>
                <a:latin typeface="Times New Roman"/>
                <a:cs typeface="Times New Roman"/>
              </a:rPr>
              <a:t> </a:t>
            </a:r>
            <a:r>
              <a:rPr sz="1550" dirty="0">
                <a:solidFill>
                  <a:srgbClr val="888888"/>
                </a:solidFill>
                <a:latin typeface="Times New Roman"/>
                <a:cs typeface="Times New Roman"/>
              </a:rPr>
              <a:t>College</a:t>
            </a:r>
            <a:r>
              <a:rPr sz="1550" spc="204" dirty="0">
                <a:solidFill>
                  <a:srgbClr val="888888"/>
                </a:solidFill>
                <a:latin typeface="Times New Roman"/>
                <a:cs typeface="Times New Roman"/>
              </a:rPr>
              <a:t> </a:t>
            </a:r>
            <a:r>
              <a:rPr sz="1550" spc="-10" dirty="0">
                <a:solidFill>
                  <a:srgbClr val="888888"/>
                </a:solidFill>
                <a:latin typeface="Times New Roman"/>
                <a:cs typeface="Times New Roman"/>
              </a:rPr>
              <a:t>(Autonomous), </a:t>
            </a:r>
            <a:r>
              <a:rPr sz="1550" dirty="0">
                <a:solidFill>
                  <a:srgbClr val="888888"/>
                </a:solidFill>
                <a:latin typeface="Times New Roman"/>
                <a:cs typeface="Times New Roman"/>
              </a:rPr>
              <a:t>Narasaraopet-</a:t>
            </a:r>
            <a:r>
              <a:rPr sz="1550" spc="150" dirty="0">
                <a:solidFill>
                  <a:srgbClr val="888888"/>
                </a:solidFill>
                <a:latin typeface="Times New Roman"/>
                <a:cs typeface="Times New Roman"/>
              </a:rPr>
              <a:t> </a:t>
            </a:r>
            <a:r>
              <a:rPr sz="1550" dirty="0">
                <a:solidFill>
                  <a:srgbClr val="888888"/>
                </a:solidFill>
                <a:latin typeface="Times New Roman"/>
                <a:cs typeface="Times New Roman"/>
              </a:rPr>
              <a:t>522</a:t>
            </a:r>
            <a:r>
              <a:rPr sz="1550" spc="150" dirty="0">
                <a:solidFill>
                  <a:srgbClr val="888888"/>
                </a:solidFill>
                <a:latin typeface="Times New Roman"/>
                <a:cs typeface="Times New Roman"/>
              </a:rPr>
              <a:t> </a:t>
            </a:r>
            <a:r>
              <a:rPr sz="1550" spc="-20" dirty="0">
                <a:solidFill>
                  <a:srgbClr val="888888"/>
                </a:solidFill>
                <a:latin typeface="Times New Roman"/>
                <a:cs typeface="Times New Roman"/>
              </a:rPr>
              <a:t>601.</a:t>
            </a:r>
            <a:endParaRPr sz="1550" dirty="0">
              <a:latin typeface="Times New Roman"/>
              <a:cs typeface="Times New Roman"/>
            </a:endParaRPr>
          </a:p>
        </p:txBody>
      </p:sp>
      <p:pic>
        <p:nvPicPr>
          <p:cNvPr id="8" name="object 8"/>
          <p:cNvPicPr/>
          <p:nvPr/>
        </p:nvPicPr>
        <p:blipFill>
          <a:blip r:embed="rId2" cstate="print"/>
          <a:stretch>
            <a:fillRect/>
          </a:stretch>
        </p:blipFill>
        <p:spPr>
          <a:xfrm>
            <a:off x="66675" y="131344"/>
            <a:ext cx="3648074" cy="505326"/>
          </a:xfrm>
          <a:prstGeom prst="rect">
            <a:avLst/>
          </a:prstGeom>
        </p:spPr>
      </p:pic>
      <p:sp>
        <p:nvSpPr>
          <p:cNvPr id="10" name="object 10"/>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11" name="object 11"/>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12" name="object 12"/>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13" name="object 13"/>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1</a:t>
            </a:fld>
            <a:endParaRPr spc="-25"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2889" rIns="0" bIns="0" rtlCol="0">
            <a:spAutoFit/>
          </a:bodyPr>
          <a:lstStyle/>
          <a:p>
            <a:pPr marL="2856230">
              <a:lnSpc>
                <a:spcPct val="100000"/>
              </a:lnSpc>
              <a:spcBef>
                <a:spcPts val="130"/>
              </a:spcBef>
            </a:pPr>
            <a:r>
              <a:rPr dirty="0"/>
              <a:t>RESEARCH</a:t>
            </a:r>
            <a:r>
              <a:rPr spc="-140" dirty="0"/>
              <a:t> </a:t>
            </a:r>
            <a:r>
              <a:rPr spc="-20" dirty="0"/>
              <a:t>GAPS</a:t>
            </a:r>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23-12-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10</a:t>
            </a:fld>
            <a:endParaRPr spc="-25" dirty="0"/>
          </a:p>
        </p:txBody>
      </p:sp>
      <p:sp>
        <p:nvSpPr>
          <p:cNvPr id="3" name="object 3"/>
          <p:cNvSpPr txBox="1"/>
          <p:nvPr/>
        </p:nvSpPr>
        <p:spPr>
          <a:xfrm>
            <a:off x="871474" y="1295400"/>
            <a:ext cx="11091925" cy="5255285"/>
          </a:xfrm>
          <a:prstGeom prst="rect">
            <a:avLst/>
          </a:prstGeom>
        </p:spPr>
        <p:txBody>
          <a:bodyPr vert="horz" wrap="square" lIns="0" tIns="99060" rIns="0" bIns="0" rtlCol="0">
            <a:spAutoFit/>
          </a:bodyPr>
          <a:lstStyle/>
          <a:p>
            <a:pPr marL="241300" indent="-228600">
              <a:lnSpc>
                <a:spcPct val="100000"/>
              </a:lnSpc>
              <a:spcBef>
                <a:spcPts val="780"/>
              </a:spcBef>
              <a:buFont typeface="Arial MT"/>
              <a:buChar char="•"/>
              <a:tabLst>
                <a:tab pos="241300" algn="l"/>
              </a:tabLst>
            </a:pPr>
            <a:endParaRPr lang="en-US" sz="2750" dirty="0">
              <a:latin typeface="Times New Roman"/>
              <a:cs typeface="Times New Roman"/>
            </a:endParaRPr>
          </a:p>
          <a:p>
            <a:pPr marL="241300" indent="-228600">
              <a:lnSpc>
                <a:spcPct val="100000"/>
              </a:lnSpc>
              <a:spcBef>
                <a:spcPts val="780"/>
              </a:spcBef>
              <a:buFont typeface="Arial MT"/>
              <a:buChar char="•"/>
              <a:tabLst>
                <a:tab pos="241300" algn="l"/>
              </a:tabLst>
            </a:pPr>
            <a:endParaRPr lang="en-US" sz="2750" dirty="0">
              <a:latin typeface="Times New Roman"/>
              <a:cs typeface="Times New Roman"/>
            </a:endParaRPr>
          </a:p>
          <a:p>
            <a:pPr marL="241300" indent="-228600">
              <a:lnSpc>
                <a:spcPct val="100000"/>
              </a:lnSpc>
              <a:spcBef>
                <a:spcPts val="780"/>
              </a:spcBef>
              <a:buFont typeface="Arial MT"/>
              <a:buChar char="•"/>
              <a:tabLst>
                <a:tab pos="241300" algn="l"/>
              </a:tabLst>
            </a:pPr>
            <a:endParaRPr lang="en-US" sz="2750" dirty="0">
              <a:latin typeface="Times New Roman"/>
              <a:cs typeface="Times New Roman"/>
            </a:endParaRPr>
          </a:p>
          <a:p>
            <a:pPr marL="241300" indent="-228600">
              <a:lnSpc>
                <a:spcPct val="100000"/>
              </a:lnSpc>
              <a:spcBef>
                <a:spcPts val="780"/>
              </a:spcBef>
              <a:buFont typeface="Arial MT"/>
              <a:buChar char="•"/>
              <a:tabLst>
                <a:tab pos="241300" algn="l"/>
              </a:tabLst>
            </a:pPr>
            <a:endParaRPr lang="en-US" sz="2750" dirty="0">
              <a:latin typeface="Times New Roman"/>
              <a:cs typeface="Times New Roman"/>
            </a:endParaRPr>
          </a:p>
          <a:p>
            <a:pPr marL="241300" indent="-228600">
              <a:lnSpc>
                <a:spcPct val="100000"/>
              </a:lnSpc>
              <a:spcBef>
                <a:spcPts val="780"/>
              </a:spcBef>
              <a:buFont typeface="Arial MT"/>
              <a:buChar char="•"/>
              <a:tabLst>
                <a:tab pos="241300" algn="l"/>
              </a:tabLst>
            </a:pPr>
            <a:endParaRPr lang="en-US" sz="2750" dirty="0">
              <a:latin typeface="Times New Roman"/>
              <a:cs typeface="Times New Roman"/>
            </a:endParaRPr>
          </a:p>
          <a:p>
            <a:pPr marL="241300" indent="-228600">
              <a:lnSpc>
                <a:spcPct val="100000"/>
              </a:lnSpc>
              <a:spcBef>
                <a:spcPts val="780"/>
              </a:spcBef>
              <a:buFont typeface="Arial MT"/>
              <a:buChar char="•"/>
              <a:tabLst>
                <a:tab pos="241300" algn="l"/>
              </a:tabLst>
            </a:pPr>
            <a:endParaRPr lang="en-US" sz="2750" dirty="0">
              <a:latin typeface="Times New Roman"/>
              <a:cs typeface="Times New Roman"/>
            </a:endParaRPr>
          </a:p>
          <a:p>
            <a:pPr marL="241300" indent="-228600">
              <a:lnSpc>
                <a:spcPct val="100000"/>
              </a:lnSpc>
              <a:spcBef>
                <a:spcPts val="780"/>
              </a:spcBef>
              <a:buFont typeface="Arial MT"/>
              <a:buChar char="•"/>
              <a:tabLst>
                <a:tab pos="241300" algn="l"/>
              </a:tabLst>
            </a:pPr>
            <a:endParaRPr lang="en-US" sz="2750" dirty="0">
              <a:latin typeface="Times New Roman"/>
              <a:cs typeface="Times New Roman"/>
            </a:endParaRPr>
          </a:p>
          <a:p>
            <a:pPr marL="241300" indent="-228600">
              <a:lnSpc>
                <a:spcPct val="100000"/>
              </a:lnSpc>
              <a:spcBef>
                <a:spcPts val="780"/>
              </a:spcBef>
              <a:buFont typeface="Arial MT"/>
              <a:buChar char="•"/>
              <a:tabLst>
                <a:tab pos="241300" algn="l"/>
              </a:tabLst>
            </a:pPr>
            <a:endParaRPr lang="en-US" sz="2750" dirty="0">
              <a:latin typeface="Times New Roman"/>
              <a:cs typeface="Times New Roman"/>
            </a:endParaRPr>
          </a:p>
          <a:p>
            <a:pPr marL="241300" indent="-228600">
              <a:lnSpc>
                <a:spcPct val="100000"/>
              </a:lnSpc>
              <a:spcBef>
                <a:spcPts val="780"/>
              </a:spcBef>
              <a:buFont typeface="Arial MT"/>
              <a:buChar char="•"/>
              <a:tabLst>
                <a:tab pos="241300" algn="l"/>
              </a:tabLst>
            </a:pPr>
            <a:endParaRPr lang="en-US" sz="2750" dirty="0">
              <a:latin typeface="Times New Roman"/>
              <a:cs typeface="Times New Roman"/>
            </a:endParaRPr>
          </a:p>
          <a:p>
            <a:pPr marL="241300" indent="-228600">
              <a:lnSpc>
                <a:spcPct val="100000"/>
              </a:lnSpc>
              <a:spcBef>
                <a:spcPts val="780"/>
              </a:spcBef>
              <a:buFont typeface="Arial MT"/>
              <a:buChar char="•"/>
              <a:tabLst>
                <a:tab pos="241300" algn="l"/>
              </a:tabLst>
            </a:pPr>
            <a:endParaRPr lang="en-US" sz="2750" dirty="0">
              <a:latin typeface="Times New Roman"/>
              <a:cs typeface="Times New Roman"/>
            </a:endParaRPr>
          </a:p>
        </p:txBody>
      </p:sp>
      <p:sp>
        <p:nvSpPr>
          <p:cNvPr id="9" name="Rectangle 1">
            <a:extLst>
              <a:ext uri="{FF2B5EF4-FFF2-40B4-BE49-F238E27FC236}">
                <a16:creationId xmlns:a16="http://schemas.microsoft.com/office/drawing/2014/main" id="{C41AB53D-2952-5583-312C-5FB9CCC45828}"/>
              </a:ext>
            </a:extLst>
          </p:cNvPr>
          <p:cNvSpPr>
            <a:spLocks noChangeArrowheads="1"/>
          </p:cNvSpPr>
          <p:nvPr/>
        </p:nvSpPr>
        <p:spPr bwMode="auto">
          <a:xfrm>
            <a:off x="425246" y="1295400"/>
            <a:ext cx="10972799" cy="4955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Dataset Limitations</a:t>
            </a:r>
            <a:r>
              <a:rPr kumimoji="0" lang="en-US" altLang="en-US" sz="1800" b="0" i="0" u="none" strike="noStrike" cap="none" normalizeH="0" baseline="0" dirty="0">
                <a:ln>
                  <a:noFill/>
                </a:ln>
                <a:solidFill>
                  <a:schemeClr val="tx1"/>
                </a:solidFill>
                <a:effectLst/>
                <a:latin typeface="Arial" panose="020B0604020202020204" pitchFamily="34" charset="0"/>
              </a:rPr>
              <a:t>: Existing datasets, such as TrashNet, are limited in size and variety. Broader datasets with diverse waste categories are needed.</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Class Imbalance</a:t>
            </a:r>
            <a:r>
              <a:rPr kumimoji="0" lang="en-US" altLang="en-US" sz="1800" b="0" i="0" u="none" strike="noStrike" cap="none" normalizeH="0" baseline="0" dirty="0">
                <a:ln>
                  <a:noFill/>
                </a:ln>
                <a:solidFill>
                  <a:schemeClr val="tx1"/>
                </a:solidFill>
                <a:effectLst/>
                <a:latin typeface="Arial" panose="020B0604020202020204" pitchFamily="34" charset="0"/>
              </a:rPr>
              <a:t>: Advanced techniques beyond oversampling and data augmentation, like adaptive resampling or synthetic data generation, need exploration.</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Real-Time Classification</a:t>
            </a:r>
            <a:r>
              <a:rPr kumimoji="0" lang="en-US" altLang="en-US" sz="1800" b="0" i="0" u="none" strike="noStrike" cap="none" normalizeH="0" baseline="0" dirty="0">
                <a:ln>
                  <a:noFill/>
                </a:ln>
                <a:solidFill>
                  <a:schemeClr val="tx1"/>
                </a:solidFill>
                <a:effectLst/>
                <a:latin typeface="Arial" panose="020B0604020202020204" pitchFamily="34" charset="0"/>
              </a:rPr>
              <a:t>: Developing systems optimized for real-time applications in dynamic environments, like smart bins, remains a challenge.</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Scalability</a:t>
            </a:r>
            <a:r>
              <a:rPr kumimoji="0" lang="en-US" altLang="en-US" sz="1800" b="0" i="0" u="none" strike="noStrike" cap="none" normalizeH="0" baseline="0" dirty="0">
                <a:ln>
                  <a:noFill/>
                </a:ln>
                <a:solidFill>
                  <a:schemeClr val="tx1"/>
                </a:solidFill>
                <a:effectLst/>
                <a:latin typeface="Arial" panose="020B0604020202020204" pitchFamily="34" charset="0"/>
              </a:rPr>
              <a:t>: Current models lack scalability for deployment in large-scale, heterogeneous environments, such as smart city infrastructures.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sz="2000" b="1" dirty="0"/>
              <a:t>Hardware Constraints</a:t>
            </a:r>
            <a:r>
              <a:rPr lang="en-US" sz="2000" dirty="0"/>
              <a:t>: Research into lightweight architectures and edge computing optimizations for resource-constrained hardware is required.</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sz="2000" b="1" dirty="0"/>
              <a:t>Explainability and Trust</a:t>
            </a:r>
            <a:r>
              <a:rPr lang="en-US" sz="2000" dirty="0"/>
              <a:t>: Lack of focus on explainable AI (XAI) for deep learning models to enhance interpretability and trust.</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11" name="Rectangle 2">
            <a:extLst>
              <a:ext uri="{FF2B5EF4-FFF2-40B4-BE49-F238E27FC236}">
                <a16:creationId xmlns:a16="http://schemas.microsoft.com/office/drawing/2014/main" id="{7EAB2200-F6FE-680A-4260-F4D44691B03C}"/>
              </a:ext>
            </a:extLst>
          </p:cNvPr>
          <p:cNvSpPr>
            <a:spLocks noChangeArrowheads="1"/>
          </p:cNvSpPr>
          <p:nvPr/>
        </p:nvSpPr>
        <p:spPr bwMode="auto">
          <a:xfrm>
            <a:off x="871474" y="3278296"/>
            <a:ext cx="1055852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endParaRPr lang="en-US" altLang="en-US"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2889" rIns="0" bIns="0" rtlCol="0">
            <a:spAutoFit/>
          </a:bodyPr>
          <a:lstStyle/>
          <a:p>
            <a:pPr marL="2027555">
              <a:lnSpc>
                <a:spcPct val="100000"/>
              </a:lnSpc>
              <a:spcBef>
                <a:spcPts val="130"/>
              </a:spcBef>
            </a:pPr>
            <a:r>
              <a:rPr dirty="0"/>
              <a:t>PROBLEM</a:t>
            </a:r>
            <a:r>
              <a:rPr spc="-170" dirty="0"/>
              <a:t> </a:t>
            </a:r>
            <a:r>
              <a:rPr spc="-50" dirty="0"/>
              <a:t>STATEMENT</a:t>
            </a:r>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23-12-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11</a:t>
            </a:fld>
            <a:endParaRPr spc="-25" dirty="0"/>
          </a:p>
        </p:txBody>
      </p:sp>
      <p:sp>
        <p:nvSpPr>
          <p:cNvPr id="3" name="object 3"/>
          <p:cNvSpPr txBox="1"/>
          <p:nvPr/>
        </p:nvSpPr>
        <p:spPr>
          <a:xfrm>
            <a:off x="381000" y="1219200"/>
            <a:ext cx="11140773" cy="6624891"/>
          </a:xfrm>
          <a:prstGeom prst="rect">
            <a:avLst/>
          </a:prstGeom>
        </p:spPr>
        <p:txBody>
          <a:bodyPr vert="horz" wrap="square" lIns="0" tIns="99060" rIns="0" bIns="0" rtlCol="0">
            <a:spAutoFit/>
          </a:bodyPr>
          <a:lstStyle/>
          <a:p>
            <a:r>
              <a:rPr lang="en-US" sz="2400" b="1" dirty="0">
                <a:latin typeface="Times New Roman" panose="02020603050405020304" pitchFamily="18" charset="0"/>
                <a:cs typeface="Times New Roman" panose="02020603050405020304" pitchFamily="18" charset="0"/>
              </a:rPr>
              <a:t>Problem Addressed:</a:t>
            </a:r>
          </a:p>
          <a:p>
            <a:r>
              <a:rPr lang="en-US" sz="2000" dirty="0"/>
              <a:t>Efficient waste management is a critical challenge for sustainable development due to increasing volumes of municipal and household waste. Traditional waste classification methods, such as manual sorting and mechanical systems, are labor-intensive, error-prone, and fail to address the complexity and variability of modern waste. Current automated waste classification systems face significant limitations, including low recognition accuracy, class imbalance, lack of scalability, and insufficient adaptability to real-world conditions.</a:t>
            </a:r>
          </a:p>
          <a:p>
            <a:r>
              <a:rPr lang="en-US" sz="2000" dirty="0"/>
              <a:t>This research aims to overcome these challenges by developing an advanced waste classification system that leverages the InceptionV3 deep learning architecture and Multi-Objective Beluga Whale Optimization (MBWO) for hyperparameter tuning. The system is designed to improve recognition accuracy, address class imbalance, and ensure scalability and adaptability for real-world waste management scenarios.</a:t>
            </a:r>
          </a:p>
          <a:p>
            <a:r>
              <a:rPr lang="en-US" sz="2000" dirty="0"/>
              <a:t>Key objectives include:</a:t>
            </a:r>
          </a:p>
          <a:p>
            <a:pPr>
              <a:buFont typeface="+mj-lt"/>
              <a:buAutoNum type="arabicPeriod"/>
            </a:pPr>
            <a:r>
              <a:rPr lang="en-US" sz="2000" dirty="0"/>
              <a:t>Enhancing classification accuracy and specificity.</a:t>
            </a:r>
          </a:p>
          <a:p>
            <a:pPr>
              <a:buFont typeface="+mj-lt"/>
              <a:buAutoNum type="arabicPeriod"/>
            </a:pPr>
            <a:r>
              <a:rPr lang="en-US" sz="2000" dirty="0"/>
              <a:t>Addressing class imbalance through data augmentation and oversampling.</a:t>
            </a:r>
          </a:p>
          <a:p>
            <a:pPr>
              <a:buFont typeface="+mj-lt"/>
              <a:buAutoNum type="arabicPeriod"/>
            </a:pPr>
            <a:r>
              <a:rPr lang="en-US" sz="2000" dirty="0"/>
              <a:t>Optimizing system parameters for better computational efficiency.</a:t>
            </a:r>
          </a:p>
          <a:p>
            <a:pPr marL="240665" indent="-227965">
              <a:lnSpc>
                <a:spcPct val="100000"/>
              </a:lnSpc>
              <a:spcBef>
                <a:spcPts val="680"/>
              </a:spcBef>
              <a:buFont typeface="Arial MT"/>
              <a:buChar char="•"/>
              <a:tabLst>
                <a:tab pos="240665" algn="l"/>
              </a:tabLst>
            </a:pPr>
            <a:endParaRPr lang="en-IN" sz="2750" spc="-10" dirty="0">
              <a:latin typeface="Times New Roman"/>
              <a:cs typeface="Times New Roman"/>
            </a:endParaRPr>
          </a:p>
          <a:p>
            <a:pPr marL="240665" indent="-227965">
              <a:lnSpc>
                <a:spcPct val="100000"/>
              </a:lnSpc>
              <a:spcBef>
                <a:spcPts val="680"/>
              </a:spcBef>
              <a:buFont typeface="Arial MT"/>
              <a:buChar char="•"/>
              <a:tabLst>
                <a:tab pos="240665" algn="l"/>
              </a:tabLst>
            </a:pPr>
            <a:endParaRPr lang="en-IN" sz="2750" spc="-10" dirty="0">
              <a:latin typeface="Times New Roman"/>
              <a:cs typeface="Times New Roman"/>
            </a:endParaRPr>
          </a:p>
          <a:p>
            <a:pPr marL="240665" indent="-227965">
              <a:lnSpc>
                <a:spcPct val="100000"/>
              </a:lnSpc>
              <a:spcBef>
                <a:spcPts val="680"/>
              </a:spcBef>
              <a:buFont typeface="Arial MT"/>
              <a:buChar char="•"/>
              <a:tabLst>
                <a:tab pos="240665" algn="l"/>
              </a:tabLst>
            </a:pPr>
            <a:endParaRPr sz="2750" dirty="0">
              <a:latin typeface="Times New Roman"/>
              <a:cs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2889" rIns="0" bIns="0" rtlCol="0">
            <a:spAutoFit/>
          </a:bodyPr>
          <a:lstStyle/>
          <a:p>
            <a:pPr marL="3454400">
              <a:lnSpc>
                <a:spcPct val="100000"/>
              </a:lnSpc>
              <a:spcBef>
                <a:spcPts val="130"/>
              </a:spcBef>
            </a:pPr>
            <a:r>
              <a:rPr spc="-10" dirty="0"/>
              <a:t>OBJECTIVES</a:t>
            </a:r>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23-12-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12</a:t>
            </a:fld>
            <a:endParaRPr spc="-25" dirty="0"/>
          </a:p>
        </p:txBody>
      </p:sp>
      <p:sp>
        <p:nvSpPr>
          <p:cNvPr id="9" name="Rectangle 1">
            <a:extLst>
              <a:ext uri="{FF2B5EF4-FFF2-40B4-BE49-F238E27FC236}">
                <a16:creationId xmlns:a16="http://schemas.microsoft.com/office/drawing/2014/main" id="{AF0341E8-5F95-2EF2-EE95-C79DF40BD637}"/>
              </a:ext>
            </a:extLst>
          </p:cNvPr>
          <p:cNvSpPr>
            <a:spLocks noChangeArrowheads="1"/>
          </p:cNvSpPr>
          <p:nvPr/>
        </p:nvSpPr>
        <p:spPr bwMode="auto">
          <a:xfrm>
            <a:off x="0" y="-323165"/>
            <a:ext cx="39305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a:t>
            </a:r>
          </a:p>
        </p:txBody>
      </p:sp>
      <p:sp>
        <p:nvSpPr>
          <p:cNvPr id="10" name="TextBox 9">
            <a:extLst>
              <a:ext uri="{FF2B5EF4-FFF2-40B4-BE49-F238E27FC236}">
                <a16:creationId xmlns:a16="http://schemas.microsoft.com/office/drawing/2014/main" id="{4E979C20-8481-4A6F-B0DD-D728A1B9CB70}"/>
              </a:ext>
            </a:extLst>
          </p:cNvPr>
          <p:cNvSpPr txBox="1"/>
          <p:nvPr/>
        </p:nvSpPr>
        <p:spPr>
          <a:xfrm>
            <a:off x="228600" y="1483468"/>
            <a:ext cx="11722744" cy="769441"/>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endParaRPr lang="en-US" sz="2000" dirty="0">
              <a:solidFill>
                <a:schemeClr val="tx1"/>
              </a:solidFill>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tabLst/>
            </a:pPr>
            <a:endParaRPr lang="en-IN" sz="2400" dirty="0">
              <a:latin typeface="Times New Roman" panose="02020603050405020304" pitchFamily="18" charset="0"/>
              <a:cs typeface="Times New Roman" panose="02020603050405020304" pitchFamily="18" charset="0"/>
            </a:endParaRPr>
          </a:p>
        </p:txBody>
      </p:sp>
      <p:sp>
        <p:nvSpPr>
          <p:cNvPr id="12" name="Rectangle 1">
            <a:extLst>
              <a:ext uri="{FF2B5EF4-FFF2-40B4-BE49-F238E27FC236}">
                <a16:creationId xmlns:a16="http://schemas.microsoft.com/office/drawing/2014/main" id="{58A9D407-A420-F844-2549-65E05ED21099}"/>
              </a:ext>
            </a:extLst>
          </p:cNvPr>
          <p:cNvSpPr>
            <a:spLocks noChangeArrowheads="1"/>
          </p:cNvSpPr>
          <p:nvPr/>
        </p:nvSpPr>
        <p:spPr bwMode="auto">
          <a:xfrm>
            <a:off x="196528" y="1219200"/>
            <a:ext cx="11722744" cy="46474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Enhanced Accuracy and Efficiency</a:t>
            </a:r>
            <a:r>
              <a:rPr kumimoji="0" lang="en-US" altLang="en-US" sz="2000" b="0" i="0" u="none" strike="noStrike" cap="none" normalizeH="0" baseline="0" dirty="0">
                <a:ln>
                  <a:noFill/>
                </a:ln>
                <a:solidFill>
                  <a:schemeClr val="tx1"/>
                </a:solidFill>
                <a:effectLst/>
                <a:latin typeface="Arial" panose="020B0604020202020204" pitchFamily="34" charset="0"/>
              </a:rPr>
              <a:t>: Achieve high classification accuracy (97.75%) and efficiency by utilizing techniques such as data augmentation and oversampling to handle imbalanced datasets.</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2000" dirty="0">
              <a:solidFill>
                <a:schemeClr val="tx1"/>
              </a:solidFill>
              <a:latin typeface="Arial" panose="020B0604020202020204" pitchFamily="34" charset="0"/>
            </a:endParaRPr>
          </a:p>
          <a:p>
            <a:pPr algn="l" rtl="0" eaLnBrk="0" fontAlgn="base" hangingPunct="0">
              <a:spcBef>
                <a:spcPct val="0"/>
              </a:spcBef>
              <a:spcAft>
                <a:spcPct val="0"/>
              </a:spcAft>
              <a:buFontTx/>
              <a:buChar char="•"/>
            </a:pPr>
            <a:r>
              <a:rPr kumimoji="0" lang="en-US" altLang="en-US" sz="2000" b="1" i="0" u="none" strike="noStrike" cap="none" normalizeH="0" baseline="0" dirty="0">
                <a:ln>
                  <a:noFill/>
                </a:ln>
                <a:solidFill>
                  <a:schemeClr val="tx1"/>
                </a:solidFill>
                <a:effectLst/>
                <a:latin typeface="Arial" panose="020B0604020202020204" pitchFamily="34" charset="0"/>
              </a:rPr>
              <a:t>Improved Waste Classification</a:t>
            </a:r>
            <a:r>
              <a:rPr kumimoji="0" lang="en-US" altLang="en-US" sz="2000" b="0" i="0" u="none" strike="noStrike" cap="none" normalizeH="0" baseline="0" dirty="0">
                <a:ln>
                  <a:noFill/>
                </a:ln>
                <a:solidFill>
                  <a:schemeClr val="tx1"/>
                </a:solidFill>
                <a:effectLst/>
                <a:latin typeface="Arial" panose="020B0604020202020204" pitchFamily="34" charset="0"/>
              </a:rPr>
              <a:t>: Develop an advanced waste classification system using deep learning (InceptionV3) and MBWO optimization to enhance recognition accuracy and handle class imbalance issues.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Scalability and Real-World Applicability</a:t>
            </a:r>
            <a:r>
              <a:rPr kumimoji="0" lang="en-US" altLang="en-US" sz="2000" b="0" i="0" u="none" strike="noStrike" cap="none" normalizeH="0" baseline="0" dirty="0">
                <a:ln>
                  <a:noFill/>
                </a:ln>
                <a:solidFill>
                  <a:schemeClr val="tx1"/>
                </a:solidFill>
                <a:effectLst/>
                <a:latin typeface="Arial" panose="020B0604020202020204" pitchFamily="34" charset="0"/>
              </a:rPr>
              <a:t>: Create a scalable solution that can be integrated into real-world waste management systems, such as smart city infrastructures, to improve recycling and reduce landfill dependence.</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Sustainability and Environmental Impact</a:t>
            </a:r>
            <a:r>
              <a:rPr kumimoji="0" lang="en-US" altLang="en-US" sz="2000" b="0" i="0" u="none" strike="noStrike" cap="none" normalizeH="0" baseline="0" dirty="0">
                <a:ln>
                  <a:noFill/>
                </a:ln>
                <a:solidFill>
                  <a:schemeClr val="tx1"/>
                </a:solidFill>
                <a:effectLst/>
                <a:latin typeface="Arial" panose="020B0604020202020204" pitchFamily="34" charset="0"/>
              </a:rPr>
              <a:t>: Contribute to sustainable waste management practices by promoting efficient recycling and resource utilization while minimizing environmental </a:t>
            </a:r>
            <a:r>
              <a:rPr kumimoji="0" lang="en-US" altLang="en-US" sz="1800" b="0" i="0" u="none" strike="noStrike" cap="none" normalizeH="0" baseline="0" dirty="0">
                <a:ln>
                  <a:noFill/>
                </a:ln>
                <a:solidFill>
                  <a:schemeClr val="tx1"/>
                </a:solidFill>
                <a:effectLst/>
                <a:latin typeface="Arial" panose="020B0604020202020204" pitchFamily="34" charset="0"/>
              </a:rPr>
              <a:t>impact​.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5463" y="283463"/>
            <a:ext cx="10101072" cy="1410643"/>
          </a:xfrm>
          <a:prstGeom prst="rect">
            <a:avLst/>
          </a:prstGeom>
        </p:spPr>
        <p:txBody>
          <a:bodyPr vert="horz" wrap="square" lIns="0" tIns="299720" rIns="0" bIns="0" rtlCol="0">
            <a:spAutoFit/>
          </a:bodyPr>
          <a:lstStyle/>
          <a:p>
            <a:pPr marL="360045">
              <a:lnSpc>
                <a:spcPct val="100000"/>
              </a:lnSpc>
              <a:spcBef>
                <a:spcPts val="130"/>
              </a:spcBef>
            </a:pPr>
            <a:r>
              <a:rPr lang="en-US" sz="3600" dirty="0"/>
              <a:t>                     Pre Processing</a:t>
            </a:r>
            <a:br>
              <a:rPr lang="en-US" sz="3600" dirty="0"/>
            </a:br>
            <a:endParaRPr sz="3600" dirty="0"/>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23-12-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13</a:t>
            </a:fld>
            <a:endParaRPr spc="-25" dirty="0"/>
          </a:p>
        </p:txBody>
      </p:sp>
      <p:sp>
        <p:nvSpPr>
          <p:cNvPr id="12" name="TextBox 11">
            <a:extLst>
              <a:ext uri="{FF2B5EF4-FFF2-40B4-BE49-F238E27FC236}">
                <a16:creationId xmlns:a16="http://schemas.microsoft.com/office/drawing/2014/main" id="{A6133586-3431-5926-3ED0-E27A3AD2738F}"/>
              </a:ext>
            </a:extLst>
          </p:cNvPr>
          <p:cNvSpPr txBox="1"/>
          <p:nvPr/>
        </p:nvSpPr>
        <p:spPr>
          <a:xfrm>
            <a:off x="5791200" y="1694106"/>
            <a:ext cx="6248400" cy="3693319"/>
          </a:xfrm>
          <a:prstGeom prst="rect">
            <a:avLst/>
          </a:prstGeom>
          <a:noFill/>
        </p:spPr>
        <p:txBody>
          <a:bodyPr wrap="square">
            <a:spAutoFit/>
          </a:bodyPr>
          <a:lstStyle/>
          <a:p>
            <a:r>
              <a:rPr lang="en-US" sz="1800" dirty="0"/>
              <a:t>The raw images of the TrashNet dataset are resized to the standard dimension of 299x299x3 since it is required in relation to the input layer in The architecture of deep learning InceptionV3[1]. – Data Augmentation: Class imbalance and other problems can be treated using various methods of data augmentation. For this purpose, flipping, rotation, and zooming have been performed to increase artificially the size and variability of the dataset[2]. – Unplanned Oversampling: This is going to solve the issue of class disparity by giving more representation of the underrepresented classes, that is, the trash classes. Therefore, the model will not be biased towards those classes which dominate the training[3].</a:t>
            </a:r>
          </a:p>
        </p:txBody>
      </p:sp>
      <p:pic>
        <p:nvPicPr>
          <p:cNvPr id="1028" name="Picture 4" descr="Waste Classification for Sustainable Development Using Image Recognition  with Deep Learning Neural Network Models">
            <a:extLst>
              <a:ext uri="{FF2B5EF4-FFF2-40B4-BE49-F238E27FC236}">
                <a16:creationId xmlns:a16="http://schemas.microsoft.com/office/drawing/2014/main" id="{50741157-5735-3DF1-FC01-2BF9FF66259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4800" y="1447800"/>
            <a:ext cx="5334000" cy="468456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5463" y="283463"/>
            <a:ext cx="10101072" cy="942565"/>
          </a:xfrm>
          <a:prstGeom prst="rect">
            <a:avLst/>
          </a:prstGeom>
        </p:spPr>
        <p:txBody>
          <a:bodyPr vert="horz" wrap="square" lIns="0" tIns="262889" rIns="0" bIns="0" rtlCol="0">
            <a:spAutoFit/>
          </a:bodyPr>
          <a:lstStyle/>
          <a:p>
            <a:pPr marL="2910205">
              <a:lnSpc>
                <a:spcPct val="100000"/>
              </a:lnSpc>
              <a:spcBef>
                <a:spcPts val="130"/>
              </a:spcBef>
            </a:pPr>
            <a:r>
              <a:rPr lang="en-US" spc="-10" dirty="0"/>
              <a:t>Pre Processing </a:t>
            </a:r>
            <a:endParaRPr spc="-10" dirty="0"/>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23-12-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14</a:t>
            </a:fld>
            <a:endParaRPr spc="-25" dirty="0"/>
          </a:p>
        </p:txBody>
      </p:sp>
      <p:sp>
        <p:nvSpPr>
          <p:cNvPr id="12" name="TextBox 11">
            <a:extLst>
              <a:ext uri="{FF2B5EF4-FFF2-40B4-BE49-F238E27FC236}">
                <a16:creationId xmlns:a16="http://schemas.microsoft.com/office/drawing/2014/main" id="{246F0352-B574-063A-E2A8-E63E83B5DD0B}"/>
              </a:ext>
            </a:extLst>
          </p:cNvPr>
          <p:cNvSpPr txBox="1"/>
          <p:nvPr/>
        </p:nvSpPr>
        <p:spPr>
          <a:xfrm>
            <a:off x="304800" y="1295400"/>
            <a:ext cx="6172201" cy="738664"/>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Preprocessing Techniques: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1">
            <a:extLst>
              <a:ext uri="{FF2B5EF4-FFF2-40B4-BE49-F238E27FC236}">
                <a16:creationId xmlns:a16="http://schemas.microsoft.com/office/drawing/2014/main" id="{321DFF2D-4B68-F65C-EE35-41CDFE6F2428}"/>
              </a:ext>
            </a:extLst>
          </p:cNvPr>
          <p:cNvSpPr>
            <a:spLocks noChangeArrowheads="1"/>
          </p:cNvSpPr>
          <p:nvPr/>
        </p:nvSpPr>
        <p:spPr bwMode="auto">
          <a:xfrm rot="10800000" flipV="1">
            <a:off x="170791" y="1916778"/>
            <a:ext cx="5978881" cy="37982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Resizing Images</a:t>
            </a:r>
            <a:r>
              <a:rPr kumimoji="0" lang="en-US" altLang="en-US" sz="1800" b="0" i="0" u="none" strike="noStrike" cap="none" normalizeH="0" baseline="0" dirty="0">
                <a:ln>
                  <a:noFill/>
                </a:ln>
                <a:solidFill>
                  <a:schemeClr val="tx1"/>
                </a:solidFill>
                <a:effectLst/>
                <a:latin typeface="Arial" panose="020B0604020202020204" pitchFamily="34" charset="0"/>
              </a:rPr>
              <a:t>: The raw images from the TrashNet dataset are resized to the standard dimension of 299x299x3. This resizing aligns with the input layer requirements of the InceptionV3 deep learning architecture.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Data Augmentation</a:t>
            </a:r>
            <a:r>
              <a:rPr kumimoji="0" lang="en-US" altLang="en-US" sz="1800" b="0" i="0" u="none" strike="noStrike" cap="none" normalizeH="0" baseline="0" dirty="0">
                <a:ln>
                  <a:noFill/>
                </a:ln>
                <a:solidFill>
                  <a:schemeClr val="tx1"/>
                </a:solidFill>
                <a:effectLst/>
                <a:latin typeface="Arial" panose="020B0604020202020204" pitchFamily="34" charset="0"/>
              </a:rPr>
              <a:t>: To address class imbalance and enhance the dataset's variability, several data augmentation techniques are applied, including: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Flipping</a:t>
            </a:r>
            <a:r>
              <a:rPr kumimoji="0" lang="en-US" altLang="en-US" sz="1800" b="0" i="0" u="none" strike="noStrike" cap="none" normalizeH="0" baseline="0" dirty="0">
                <a:ln>
                  <a:noFill/>
                </a:ln>
                <a:solidFill>
                  <a:schemeClr val="tx1"/>
                </a:solidFill>
                <a:effectLst/>
                <a:latin typeface="Arial" panose="020B0604020202020204" pitchFamily="34" charset="0"/>
              </a:rPr>
              <a:t>: Rotating images horizontally.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Rotation</a:t>
            </a:r>
            <a:r>
              <a:rPr kumimoji="0" lang="en-US" altLang="en-US" sz="1800" b="0" i="0" u="none" strike="noStrike" cap="none" normalizeH="0" baseline="0" dirty="0">
                <a:ln>
                  <a:noFill/>
                </a:ln>
                <a:solidFill>
                  <a:schemeClr val="tx1"/>
                </a:solidFill>
                <a:effectLst/>
                <a:latin typeface="Arial" panose="020B0604020202020204" pitchFamily="34" charset="0"/>
              </a:rPr>
              <a:t>: Rotating the images to simulate different orientations.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1" name="Picture 6">
            <a:extLst>
              <a:ext uri="{FF2B5EF4-FFF2-40B4-BE49-F238E27FC236}">
                <a16:creationId xmlns:a16="http://schemas.microsoft.com/office/drawing/2014/main" id="{E4DC4DFD-C951-2B86-8E07-EDD8979E9C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90334" y="1548217"/>
            <a:ext cx="4615865" cy="393874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59CC6BF3-91A8-3205-ED35-1F010F205EB9}"/>
              </a:ext>
            </a:extLst>
          </p:cNvPr>
          <p:cNvSpPr>
            <a:spLocks noGrp="1" noChangeArrowheads="1"/>
          </p:cNvSpPr>
          <p:nvPr>
            <p:ph type="body" idx="1"/>
          </p:nvPr>
        </p:nvSpPr>
        <p:spPr bwMode="auto">
          <a:xfrm>
            <a:off x="1066800" y="379511"/>
            <a:ext cx="7696200" cy="1292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Arial" panose="020B0604020202020204" pitchFamily="34" charset="0"/>
              </a:rPr>
              <a:t>                                       </a:t>
            </a:r>
            <a:r>
              <a:rPr kumimoji="0" lang="en-US" altLang="en-US" sz="3600" b="1" i="0" u="none" strike="noStrike" cap="none" normalizeH="0" baseline="0" dirty="0">
                <a:ln>
                  <a:noFill/>
                </a:ln>
                <a:solidFill>
                  <a:schemeClr val="tx1"/>
                </a:solidFill>
                <a:effectLst/>
                <a:latin typeface="Arial" panose="020B0604020202020204" pitchFamily="34" charset="0"/>
              </a:rPr>
              <a:t>Pre Processing</a:t>
            </a:r>
            <a:endParaRPr lang="en-US" altLang="en-US" sz="3600" b="1"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b="1" dirty="0">
                <a:latin typeface="Arial" panose="020B0604020202020204" pitchFamily="34" charset="0"/>
              </a:rPr>
              <a:t>Feature Of Extraction:</a:t>
            </a:r>
            <a:endParaRPr kumimoji="0" lang="en-US" altLang="en-US" sz="24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Rectangle 2">
            <a:extLst>
              <a:ext uri="{FF2B5EF4-FFF2-40B4-BE49-F238E27FC236}">
                <a16:creationId xmlns:a16="http://schemas.microsoft.com/office/drawing/2014/main" id="{A84AA792-8A45-C199-1D89-08E4249EFBB8}"/>
              </a:ext>
            </a:extLst>
          </p:cNvPr>
          <p:cNvSpPr>
            <a:spLocks noChangeArrowheads="1"/>
          </p:cNvSpPr>
          <p:nvPr/>
        </p:nvSpPr>
        <p:spPr bwMode="auto">
          <a:xfrm>
            <a:off x="228600" y="1307321"/>
            <a:ext cx="11582400"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Arial" panose="020B0604020202020204" pitchFamily="34" charset="0"/>
              </a:rPr>
              <a:t>Dataset Preprocessing:</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The raw images in the TrashNet dataset are resized to a standardized dimension of 299x299x3, as required for the input layer of the InceptionV3 architecture.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Arial" panose="020B0604020202020204" pitchFamily="34" charset="0"/>
              </a:rPr>
              <a:t>Data Augmentation:</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To combat issues like class imbalance, various data augmentation techniques are applied. These include:</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Flipping</a:t>
            </a:r>
            <a:endParaRPr kumimoji="0" lang="en-US" altLang="en-US"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Rotation</a:t>
            </a:r>
            <a:endParaRPr kumimoji="0" lang="en-US" altLang="en-US"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Zooming</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These techniques increase the dataset size artificially, introducing variability to help improve the generalization capability of the model.</a:t>
            </a:r>
          </a:p>
          <a:p>
            <a:pPr marL="0" marR="0" lvl="0" indent="0" algn="l"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Arial" panose="020B0604020202020204" pitchFamily="34" charset="0"/>
              </a:rPr>
              <a:t>Oversampling:</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Oversampling is performed to mitigate class imbalance. Underrepresented classes, such as the "trash" class, are oversampled to ensure that the model is not biased toward the more frequent classes</a:t>
            </a:r>
            <a:r>
              <a:rPr kumimoji="0" lang="en-US" altLang="en-US" sz="1800" b="0" i="0" u="none" strike="noStrike" cap="none" normalizeH="0" baseline="0" dirty="0">
                <a:ln>
                  <a:noFill/>
                </a:ln>
                <a:solidFill>
                  <a:schemeClr val="tx1"/>
                </a:solidFill>
                <a:effectLst/>
                <a:latin typeface="Arial" panose="020B0604020202020204" pitchFamily="34" charset="0"/>
              </a:rPr>
              <a:t>.</a:t>
            </a:r>
          </a:p>
        </p:txBody>
      </p:sp>
    </p:spTree>
    <p:extLst>
      <p:ext uri="{BB962C8B-B14F-4D97-AF65-F5344CB8AC3E}">
        <p14:creationId xmlns:p14="http://schemas.microsoft.com/office/powerpoint/2010/main" val="14626799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1AC3BF1-0994-29B9-9D83-865C1EDBE0AA}"/>
              </a:ext>
            </a:extLst>
          </p:cNvPr>
          <p:cNvSpPr>
            <a:spLocks noGrp="1"/>
          </p:cNvSpPr>
          <p:nvPr>
            <p:ph type="body" idx="1"/>
          </p:nvPr>
        </p:nvSpPr>
        <p:spPr>
          <a:xfrm>
            <a:off x="838200" y="1066800"/>
            <a:ext cx="10896600" cy="3693319"/>
          </a:xfrm>
        </p:spPr>
        <p:txBody>
          <a:bodyPr/>
          <a:lstStyle/>
          <a:p>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algn="l" rtl="0"/>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IN" sz="2400" dirty="0"/>
          </a:p>
        </p:txBody>
      </p:sp>
      <p:sp>
        <p:nvSpPr>
          <p:cNvPr id="2" name="Rectangle 1">
            <a:extLst>
              <a:ext uri="{FF2B5EF4-FFF2-40B4-BE49-F238E27FC236}">
                <a16:creationId xmlns:a16="http://schemas.microsoft.com/office/drawing/2014/main" id="{C7D58DE6-87E2-9797-EFC8-BFB67F21A9D0}"/>
              </a:ext>
            </a:extLst>
          </p:cNvPr>
          <p:cNvSpPr>
            <a:spLocks noChangeArrowheads="1"/>
          </p:cNvSpPr>
          <p:nvPr/>
        </p:nvSpPr>
        <p:spPr bwMode="auto">
          <a:xfrm>
            <a:off x="533400" y="1228011"/>
            <a:ext cx="11315700" cy="34470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tx1"/>
                </a:solidFill>
                <a:effectLst/>
                <a:latin typeface="Arial" panose="020B0604020202020204" pitchFamily="34" charset="0"/>
              </a:rPr>
              <a:t>Feature Extraction from Pretrained Models:</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The InceptionV3 architecture is employed for feature extraction. This model captures intricate image features at multiple scales, which helps improve classification accuracy.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The model extracts both coarse and fine-grained features from the images.</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20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tx1"/>
                </a:solidFill>
                <a:effectLst/>
                <a:latin typeface="Arial" panose="020B0604020202020204" pitchFamily="34" charset="0"/>
              </a:rPr>
              <a:t>Hyperparameter Optimization (MBWO):</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The Multi-Objective Beluga Whale Optimization (MBWO) method is used to optimize key hyperparameters (such as learning rate, dropout rate, and batch size) for better performance in waste classification tasks.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895955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03A7F-241A-7E92-766E-0CF9DCB252F6}"/>
              </a:ext>
            </a:extLst>
          </p:cNvPr>
          <p:cNvSpPr>
            <a:spLocks noGrp="1"/>
          </p:cNvSpPr>
          <p:nvPr>
            <p:ph type="title"/>
          </p:nvPr>
        </p:nvSpPr>
        <p:spPr>
          <a:xfrm>
            <a:off x="1066799" y="685800"/>
            <a:ext cx="10079735" cy="553998"/>
          </a:xfrm>
        </p:spPr>
        <p:txBody>
          <a:bodyPr/>
          <a:lstStyle/>
          <a:p>
            <a:r>
              <a:rPr lang="en-US" sz="3600" dirty="0"/>
              <a:t>                               METHODOLOGY</a:t>
            </a:r>
          </a:p>
        </p:txBody>
      </p:sp>
      <p:sp>
        <p:nvSpPr>
          <p:cNvPr id="3" name="Text Placeholder 2">
            <a:extLst>
              <a:ext uri="{FF2B5EF4-FFF2-40B4-BE49-F238E27FC236}">
                <a16:creationId xmlns:a16="http://schemas.microsoft.com/office/drawing/2014/main" id="{25821D17-E415-6CF5-4690-11AF676A5CFB}"/>
              </a:ext>
            </a:extLst>
          </p:cNvPr>
          <p:cNvSpPr>
            <a:spLocks noGrp="1"/>
          </p:cNvSpPr>
          <p:nvPr>
            <p:ph type="body" idx="1"/>
          </p:nvPr>
        </p:nvSpPr>
        <p:spPr>
          <a:xfrm>
            <a:off x="228600" y="1676400"/>
            <a:ext cx="11963400" cy="4786537"/>
          </a:xfrm>
        </p:spPr>
        <p:txBody>
          <a:bodyPr/>
          <a:lstStyle/>
          <a:p>
            <a:endParaRPr lang="en-US" sz="2000" b="1" dirty="0"/>
          </a:p>
          <a:p>
            <a:r>
              <a:rPr lang="en-US" sz="2000" b="1" dirty="0"/>
              <a:t>1. Dataset Selection and Preprocessing</a:t>
            </a:r>
          </a:p>
          <a:p>
            <a:pPr>
              <a:buFont typeface="Arial" panose="020B0604020202020204" pitchFamily="34" charset="0"/>
              <a:buChar char="•"/>
            </a:pPr>
            <a:r>
              <a:rPr lang="en-US" sz="2000" dirty="0"/>
              <a:t>The </a:t>
            </a:r>
            <a:r>
              <a:rPr lang="en-US" sz="2000" b="1" dirty="0"/>
              <a:t>TrashNet dataset</a:t>
            </a:r>
            <a:r>
              <a:rPr lang="en-US" sz="2000" dirty="0"/>
              <a:t> was selected for the project, containing </a:t>
            </a:r>
            <a:r>
              <a:rPr lang="en-US" sz="2000" b="1" dirty="0"/>
              <a:t>2,573 images</a:t>
            </a:r>
            <a:r>
              <a:rPr lang="en-US" sz="2000" dirty="0"/>
              <a:t> of waste materials categorized into </a:t>
            </a:r>
            <a:r>
              <a:rPr lang="en-US" sz="2000" b="1" dirty="0"/>
              <a:t>cardboard, glass, metal, paper, plastic, and trash</a:t>
            </a:r>
            <a:r>
              <a:rPr lang="en-US" sz="2000" dirty="0"/>
              <a:t>.</a:t>
            </a:r>
          </a:p>
          <a:p>
            <a:pPr>
              <a:buFont typeface="Arial" panose="020B0604020202020204" pitchFamily="34" charset="0"/>
              <a:buChar char="•"/>
            </a:pPr>
            <a:r>
              <a:rPr lang="en-US" sz="2000" dirty="0"/>
              <a:t>The dataset was </a:t>
            </a:r>
            <a:r>
              <a:rPr lang="en-US" sz="2000" b="1" dirty="0"/>
              <a:t>split into training (70%), validation (15%), and testing (15%)</a:t>
            </a:r>
            <a:r>
              <a:rPr lang="en-US" sz="2000" dirty="0"/>
              <a:t>.</a:t>
            </a:r>
          </a:p>
          <a:p>
            <a:pPr>
              <a:buFont typeface="Arial" panose="020B0604020202020204" pitchFamily="34" charset="0"/>
              <a:buChar char="•"/>
            </a:pPr>
            <a:r>
              <a:rPr lang="en-US" sz="2000" b="1" dirty="0"/>
              <a:t>Class imbalance</a:t>
            </a:r>
            <a:r>
              <a:rPr lang="en-US" sz="2000" dirty="0"/>
              <a:t> was addressed using </a:t>
            </a:r>
            <a:r>
              <a:rPr lang="en-US" sz="2000" b="1" dirty="0"/>
              <a:t>data augmentation</a:t>
            </a:r>
            <a:r>
              <a:rPr lang="en-US" sz="2000" dirty="0"/>
              <a:t> (flipping, rotation, zooming) and </a:t>
            </a:r>
            <a:r>
              <a:rPr lang="en-US" sz="2000" b="1" dirty="0"/>
              <a:t>oversampling</a:t>
            </a:r>
            <a:r>
              <a:rPr lang="en-US" sz="2000" dirty="0"/>
              <a:t> to improve model generalization.</a:t>
            </a:r>
          </a:p>
          <a:p>
            <a:pPr>
              <a:buFont typeface="Arial" panose="020B0604020202020204" pitchFamily="34" charset="0"/>
              <a:buChar char="•"/>
            </a:pPr>
            <a:endParaRPr lang="en-US" sz="2000" dirty="0"/>
          </a:p>
          <a:p>
            <a:endParaRPr lang="en-US" sz="2000" dirty="0"/>
          </a:p>
          <a:p>
            <a:r>
              <a:rPr lang="en-US" sz="2000" b="1" dirty="0"/>
              <a:t>2. Model Selection and Training</a:t>
            </a:r>
          </a:p>
          <a:p>
            <a:pPr>
              <a:buFont typeface="Arial" panose="020B0604020202020204" pitchFamily="34" charset="0"/>
              <a:buChar char="•"/>
            </a:pPr>
            <a:r>
              <a:rPr lang="en-US" sz="2000" dirty="0"/>
              <a:t>Several deep learning models were compared, including </a:t>
            </a:r>
            <a:r>
              <a:rPr lang="en-US" sz="2000" b="1" dirty="0"/>
              <a:t>InceptionV3, MobileNetV2, VGG16, and </a:t>
            </a:r>
            <a:r>
              <a:rPr lang="en-US" sz="2000" b="1" dirty="0" err="1"/>
              <a:t>AlexNet</a:t>
            </a:r>
            <a:r>
              <a:rPr lang="en-US" sz="2000" dirty="0"/>
              <a:t>.</a:t>
            </a:r>
          </a:p>
          <a:p>
            <a:pPr>
              <a:buFont typeface="Arial" panose="020B0604020202020204" pitchFamily="34" charset="0"/>
              <a:buChar char="•"/>
            </a:pPr>
            <a:r>
              <a:rPr lang="en-US" sz="2000" b="1" dirty="0"/>
              <a:t>InceptionV3</a:t>
            </a:r>
            <a:r>
              <a:rPr lang="en-US" sz="2000" dirty="0"/>
              <a:t> was chosen as the primary model due to its superior accuracy and efficiency.</a:t>
            </a:r>
          </a:p>
          <a:p>
            <a:pPr>
              <a:buFont typeface="Arial" panose="020B0604020202020204" pitchFamily="34" charset="0"/>
              <a:buChar char="•"/>
            </a:pPr>
            <a:r>
              <a:rPr lang="en-US" sz="2000" dirty="0"/>
              <a:t>Hyperparameters like </a:t>
            </a:r>
            <a:r>
              <a:rPr lang="en-US" sz="2000" b="1" dirty="0"/>
              <a:t>batch size, learning rate, and dropout rate</a:t>
            </a:r>
            <a:r>
              <a:rPr lang="en-US" sz="2000" dirty="0"/>
              <a:t> were optimized using </a:t>
            </a:r>
            <a:r>
              <a:rPr lang="en-US" sz="2000" b="1" dirty="0"/>
              <a:t>Multi-Objective Beluga Whale Optimization (MOBWO)</a:t>
            </a:r>
            <a:r>
              <a:rPr lang="en-US" sz="2000" dirty="0"/>
              <a:t>.</a:t>
            </a:r>
          </a:p>
          <a:p>
            <a:endParaRPr lang="en-US" dirty="0"/>
          </a:p>
        </p:txBody>
      </p:sp>
    </p:spTree>
    <p:extLst>
      <p:ext uri="{BB962C8B-B14F-4D97-AF65-F5344CB8AC3E}">
        <p14:creationId xmlns:p14="http://schemas.microsoft.com/office/powerpoint/2010/main" val="27539470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D9A5D-C507-CA4B-7FCD-1AF89C81F10A}"/>
              </a:ext>
            </a:extLst>
          </p:cNvPr>
          <p:cNvSpPr>
            <a:spLocks noGrp="1"/>
          </p:cNvSpPr>
          <p:nvPr>
            <p:ph type="title"/>
          </p:nvPr>
        </p:nvSpPr>
        <p:spPr>
          <a:xfrm>
            <a:off x="1219199" y="533400"/>
            <a:ext cx="9927335" cy="615553"/>
          </a:xfrm>
        </p:spPr>
        <p:txBody>
          <a:bodyPr/>
          <a:lstStyle/>
          <a:p>
            <a:r>
              <a:rPr lang="en-US" sz="3200" dirty="0"/>
              <a:t>                     </a:t>
            </a:r>
            <a:r>
              <a:rPr lang="en-US" sz="4000" dirty="0"/>
              <a:t>Comparative Analysis</a:t>
            </a:r>
          </a:p>
        </p:txBody>
      </p:sp>
      <p:sp>
        <p:nvSpPr>
          <p:cNvPr id="3" name="Text Placeholder 2">
            <a:extLst>
              <a:ext uri="{FF2B5EF4-FFF2-40B4-BE49-F238E27FC236}">
                <a16:creationId xmlns:a16="http://schemas.microsoft.com/office/drawing/2014/main" id="{0BD1257B-25FD-F80E-5D26-ED24B7B55EBE}"/>
              </a:ext>
            </a:extLst>
          </p:cNvPr>
          <p:cNvSpPr>
            <a:spLocks noGrp="1"/>
          </p:cNvSpPr>
          <p:nvPr>
            <p:ph type="body" idx="1"/>
          </p:nvPr>
        </p:nvSpPr>
        <p:spPr>
          <a:xfrm>
            <a:off x="381000" y="1435510"/>
            <a:ext cx="5562600" cy="4485843"/>
          </a:xfrm>
        </p:spPr>
        <p:txBody>
          <a:bodyPr/>
          <a:lstStyle/>
          <a:p>
            <a:r>
              <a:rPr lang="en-US" sz="2400" dirty="0">
                <a:effectLst/>
                <a:latin typeface="Times New Roman" panose="02020603050405020304" pitchFamily="18" charset="0"/>
                <a:ea typeface="Times New Roman" panose="02020603050405020304" pitchFamily="18" charset="0"/>
              </a:rPr>
              <a:t>In</a:t>
            </a:r>
            <a:r>
              <a:rPr lang="en-US" sz="2400" spc="-5" dirty="0">
                <a:effectLst/>
                <a:latin typeface="Times New Roman" panose="02020603050405020304" pitchFamily="18" charset="0"/>
                <a:ea typeface="Times New Roman" panose="02020603050405020304" pitchFamily="18" charset="0"/>
              </a:rPr>
              <a:t> </a:t>
            </a:r>
            <a:r>
              <a:rPr lang="en-US" sz="2400" dirty="0">
                <a:effectLst/>
                <a:latin typeface="Times New Roman" panose="02020603050405020304" pitchFamily="18" charset="0"/>
                <a:ea typeface="Times New Roman" panose="02020603050405020304" pitchFamily="18" charset="0"/>
              </a:rPr>
              <a:t>contrast,</a:t>
            </a:r>
            <a:r>
              <a:rPr lang="en-US" sz="2400" spc="-5" dirty="0">
                <a:effectLst/>
                <a:latin typeface="Times New Roman" panose="02020603050405020304" pitchFamily="18" charset="0"/>
                <a:ea typeface="Times New Roman" panose="02020603050405020304" pitchFamily="18" charset="0"/>
              </a:rPr>
              <a:t> </a:t>
            </a:r>
            <a:r>
              <a:rPr lang="en-US" sz="2400" dirty="0">
                <a:effectLst/>
                <a:latin typeface="Times New Roman" panose="02020603050405020304" pitchFamily="18" charset="0"/>
                <a:ea typeface="Times New Roman" panose="02020603050405020304" pitchFamily="18" charset="0"/>
              </a:rPr>
              <a:t>the</a:t>
            </a:r>
            <a:r>
              <a:rPr lang="en-US" sz="2400" spc="-5" dirty="0">
                <a:effectLst/>
                <a:latin typeface="Times New Roman" panose="02020603050405020304" pitchFamily="18" charset="0"/>
                <a:ea typeface="Times New Roman" panose="02020603050405020304" pitchFamily="18" charset="0"/>
              </a:rPr>
              <a:t> </a:t>
            </a:r>
            <a:r>
              <a:rPr lang="en-US" sz="2400" dirty="0">
                <a:effectLst/>
                <a:latin typeface="Times New Roman" panose="02020603050405020304" pitchFamily="18" charset="0"/>
                <a:ea typeface="Times New Roman" panose="02020603050405020304" pitchFamily="18" charset="0"/>
              </a:rPr>
              <a:t>highest</a:t>
            </a:r>
            <a:r>
              <a:rPr lang="en-US" sz="2400" spc="-5" dirty="0">
                <a:effectLst/>
                <a:latin typeface="Times New Roman" panose="02020603050405020304" pitchFamily="18" charset="0"/>
                <a:ea typeface="Times New Roman" panose="02020603050405020304" pitchFamily="18" charset="0"/>
              </a:rPr>
              <a:t> </a:t>
            </a:r>
            <a:r>
              <a:rPr lang="en-US" sz="2400" dirty="0">
                <a:effectLst/>
                <a:latin typeface="Times New Roman" panose="02020603050405020304" pitchFamily="18" charset="0"/>
                <a:ea typeface="Times New Roman" panose="02020603050405020304" pitchFamily="18" charset="0"/>
              </a:rPr>
              <a:t>accuracy</a:t>
            </a:r>
            <a:r>
              <a:rPr lang="en-US" sz="2400" spc="-5" dirty="0">
                <a:effectLst/>
                <a:latin typeface="Times New Roman" panose="02020603050405020304" pitchFamily="18" charset="0"/>
                <a:ea typeface="Times New Roman" panose="02020603050405020304" pitchFamily="18" charset="0"/>
              </a:rPr>
              <a:t> </a:t>
            </a:r>
            <a:r>
              <a:rPr lang="en-US" sz="2400" dirty="0">
                <a:effectLst/>
                <a:latin typeface="Times New Roman" panose="02020603050405020304" pitchFamily="18" charset="0"/>
                <a:ea typeface="Times New Roman" panose="02020603050405020304" pitchFamily="18" charset="0"/>
              </a:rPr>
              <a:t>was achieved by</a:t>
            </a:r>
            <a:r>
              <a:rPr lang="en-US" sz="2400" spc="-5" dirty="0">
                <a:effectLst/>
                <a:latin typeface="Times New Roman" panose="02020603050405020304" pitchFamily="18" charset="0"/>
                <a:ea typeface="Times New Roman" panose="02020603050405020304" pitchFamily="18" charset="0"/>
              </a:rPr>
              <a:t> </a:t>
            </a:r>
            <a:r>
              <a:rPr lang="en-US" sz="2400" dirty="0">
                <a:effectLst/>
                <a:latin typeface="Times New Roman" panose="02020603050405020304" pitchFamily="18" charset="0"/>
                <a:ea typeface="Times New Roman" panose="02020603050405020304" pitchFamily="18" charset="0"/>
              </a:rPr>
              <a:t>InceptionV3</a:t>
            </a:r>
            <a:r>
              <a:rPr lang="en-US" sz="2400" spc="-5" dirty="0">
                <a:effectLst/>
                <a:latin typeface="Times New Roman" panose="02020603050405020304" pitchFamily="18" charset="0"/>
                <a:ea typeface="Times New Roman" panose="02020603050405020304" pitchFamily="18" charset="0"/>
              </a:rPr>
              <a:t> </a:t>
            </a:r>
            <a:r>
              <a:rPr lang="en-US" sz="2400" dirty="0">
                <a:effectLst/>
                <a:latin typeface="Times New Roman" panose="02020603050405020304" pitchFamily="18" charset="0"/>
                <a:ea typeface="Times New Roman" panose="02020603050405020304" pitchFamily="18" charset="0"/>
              </a:rPr>
              <a:t>with 99.70%</a:t>
            </a:r>
            <a:r>
              <a:rPr lang="en-US" sz="2400" spc="-5" dirty="0">
                <a:effectLst/>
                <a:latin typeface="Times New Roman" panose="02020603050405020304" pitchFamily="18" charset="0"/>
                <a:ea typeface="Times New Roman" panose="02020603050405020304" pitchFamily="18" charset="0"/>
              </a:rPr>
              <a:t> </a:t>
            </a:r>
            <a:r>
              <a:rPr lang="en-US" sz="2400" dirty="0">
                <a:effectLst/>
                <a:latin typeface="Times New Roman" panose="02020603050405020304" pitchFamily="18" charset="0"/>
                <a:ea typeface="Times New Roman" panose="02020603050405020304" pitchFamily="18" charset="0"/>
              </a:rPr>
              <a:t>accuracy; it had excellent precision, recall, and F1-score. The best model for the given task is, thus, InceptionV3. MobileNetV2 attained an accuracy of 97.84%, bala</a:t>
            </a:r>
            <a:r>
              <a:rPr lang="en-US" sz="2400" dirty="0">
                <a:latin typeface="Times New Roman" panose="02020603050405020304" pitchFamily="18" charset="0"/>
                <a:ea typeface="Times New Roman" panose="02020603050405020304" pitchFamily="18" charset="0"/>
              </a:rPr>
              <a:t>n</a:t>
            </a:r>
            <a:r>
              <a:rPr lang="en-US" sz="2400" dirty="0">
                <a:effectLst/>
                <a:latin typeface="Times New Roman" panose="02020603050405020304" pitchFamily="18" charset="0"/>
                <a:ea typeface="Times New Roman" panose="02020603050405020304" pitchFamily="18" charset="0"/>
              </a:rPr>
              <a:t>cing accuracy and efficiency, thereby being suitable for scenarios where computational resources are rather limited. VGG16 offers fairly good performance, but it is slower; accuracy is at 85.43%. </a:t>
            </a:r>
            <a:endParaRPr lang="en-US" sz="2400" dirty="0"/>
          </a:p>
          <a:p>
            <a:endParaRPr lang="en-US" dirty="0"/>
          </a:p>
        </p:txBody>
      </p:sp>
      <p:pic>
        <p:nvPicPr>
          <p:cNvPr id="8" name="Image 5">
            <a:extLst>
              <a:ext uri="{FF2B5EF4-FFF2-40B4-BE49-F238E27FC236}">
                <a16:creationId xmlns:a16="http://schemas.microsoft.com/office/drawing/2014/main" id="{8062A07B-42EE-4D55-DEA4-201B73311721}"/>
              </a:ext>
            </a:extLst>
          </p:cNvPr>
          <p:cNvPicPr>
            <a:picLocks/>
          </p:cNvPicPr>
          <p:nvPr/>
        </p:nvPicPr>
        <p:blipFill>
          <a:blip r:embed="rId2" cstate="print"/>
          <a:stretch>
            <a:fillRect/>
          </a:stretch>
        </p:blipFill>
        <p:spPr>
          <a:xfrm>
            <a:off x="5791201" y="1295401"/>
            <a:ext cx="6019800" cy="5029200"/>
          </a:xfrm>
          <a:prstGeom prst="rect">
            <a:avLst/>
          </a:prstGeom>
        </p:spPr>
      </p:pic>
    </p:spTree>
    <p:extLst>
      <p:ext uri="{BB962C8B-B14F-4D97-AF65-F5344CB8AC3E}">
        <p14:creationId xmlns:p14="http://schemas.microsoft.com/office/powerpoint/2010/main" val="2147656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B6A79-50D0-C100-3302-D3152E0EF83B}"/>
              </a:ext>
            </a:extLst>
          </p:cNvPr>
          <p:cNvSpPr>
            <a:spLocks noGrp="1"/>
          </p:cNvSpPr>
          <p:nvPr>
            <p:ph type="title"/>
          </p:nvPr>
        </p:nvSpPr>
        <p:spPr>
          <a:xfrm>
            <a:off x="2209800" y="685800"/>
            <a:ext cx="11015472" cy="677108"/>
          </a:xfrm>
        </p:spPr>
        <p:txBody>
          <a:bodyPr/>
          <a:lstStyle/>
          <a:p>
            <a:r>
              <a:rPr lang="en-US" dirty="0"/>
              <a:t>         </a:t>
            </a:r>
            <a:r>
              <a:rPr lang="en-US" sz="3600" dirty="0"/>
              <a:t>     </a:t>
            </a:r>
            <a:r>
              <a:rPr lang="en-US" sz="3200" dirty="0"/>
              <a:t>METHODS and MODELS</a:t>
            </a:r>
          </a:p>
        </p:txBody>
      </p:sp>
      <p:graphicFrame>
        <p:nvGraphicFramePr>
          <p:cNvPr id="4" name="Table 3">
            <a:extLst>
              <a:ext uri="{FF2B5EF4-FFF2-40B4-BE49-F238E27FC236}">
                <a16:creationId xmlns:a16="http://schemas.microsoft.com/office/drawing/2014/main" id="{5FCF56E7-2DE2-EC0B-8684-7D71C706BDDE}"/>
              </a:ext>
            </a:extLst>
          </p:cNvPr>
          <p:cNvGraphicFramePr>
            <a:graphicFrameLocks noGrp="1"/>
          </p:cNvGraphicFramePr>
          <p:nvPr>
            <p:extLst>
              <p:ext uri="{D42A27DB-BD31-4B8C-83A1-F6EECF244321}">
                <p14:modId xmlns:p14="http://schemas.microsoft.com/office/powerpoint/2010/main" val="189047763"/>
              </p:ext>
            </p:extLst>
          </p:nvPr>
        </p:nvGraphicFramePr>
        <p:xfrm>
          <a:off x="399660" y="1676400"/>
          <a:ext cx="3943740" cy="3810000"/>
        </p:xfrm>
        <a:graphic>
          <a:graphicData uri="http://schemas.openxmlformats.org/drawingml/2006/table">
            <a:tbl>
              <a:tblPr>
                <a:tableStyleId>{5940675A-B579-460E-94D1-54222C63F5DA}</a:tableStyleId>
              </a:tblPr>
              <a:tblGrid>
                <a:gridCol w="1959962">
                  <a:extLst>
                    <a:ext uri="{9D8B030D-6E8A-4147-A177-3AD203B41FA5}">
                      <a16:colId xmlns:a16="http://schemas.microsoft.com/office/drawing/2014/main" val="3641742026"/>
                    </a:ext>
                  </a:extLst>
                </a:gridCol>
                <a:gridCol w="1983778">
                  <a:extLst>
                    <a:ext uri="{9D8B030D-6E8A-4147-A177-3AD203B41FA5}">
                      <a16:colId xmlns:a16="http://schemas.microsoft.com/office/drawing/2014/main" val="3010022721"/>
                    </a:ext>
                  </a:extLst>
                </a:gridCol>
              </a:tblGrid>
              <a:tr h="762000">
                <a:tc>
                  <a:txBody>
                    <a:bodyPr/>
                    <a:lstStyle/>
                    <a:p>
                      <a:r>
                        <a:rPr lang="en-US" b="1"/>
                        <a:t>Model Name</a:t>
                      </a:r>
                      <a:endParaRPr lang="en-US"/>
                    </a:p>
                  </a:txBody>
                  <a:tcPr anchor="ctr"/>
                </a:tc>
                <a:tc>
                  <a:txBody>
                    <a:bodyPr/>
                    <a:lstStyle/>
                    <a:p>
                      <a:r>
                        <a:rPr lang="en-US" b="1"/>
                        <a:t>Accuracy</a:t>
                      </a:r>
                      <a:endParaRPr lang="en-US"/>
                    </a:p>
                  </a:txBody>
                  <a:tcPr anchor="ctr"/>
                </a:tc>
                <a:extLst>
                  <a:ext uri="{0D108BD9-81ED-4DB2-BD59-A6C34878D82A}">
                    <a16:rowId xmlns:a16="http://schemas.microsoft.com/office/drawing/2014/main" val="987432774"/>
                  </a:ext>
                </a:extLst>
              </a:tr>
              <a:tr h="762000">
                <a:tc>
                  <a:txBody>
                    <a:bodyPr/>
                    <a:lstStyle/>
                    <a:p>
                      <a:r>
                        <a:rPr lang="en-US" dirty="0"/>
                        <a:t>InceptionV3</a:t>
                      </a:r>
                    </a:p>
                  </a:txBody>
                  <a:tcPr anchor="ctr"/>
                </a:tc>
                <a:tc>
                  <a:txBody>
                    <a:bodyPr/>
                    <a:lstStyle/>
                    <a:p>
                      <a:r>
                        <a:rPr lang="en-US" dirty="0"/>
                        <a:t>99.70%</a:t>
                      </a:r>
                    </a:p>
                  </a:txBody>
                  <a:tcPr anchor="ctr"/>
                </a:tc>
                <a:extLst>
                  <a:ext uri="{0D108BD9-81ED-4DB2-BD59-A6C34878D82A}">
                    <a16:rowId xmlns:a16="http://schemas.microsoft.com/office/drawing/2014/main" val="589829608"/>
                  </a:ext>
                </a:extLst>
              </a:tr>
              <a:tr h="762000">
                <a:tc>
                  <a:txBody>
                    <a:bodyPr/>
                    <a:lstStyle/>
                    <a:p>
                      <a:r>
                        <a:rPr lang="en-US" dirty="0"/>
                        <a:t>MobileNetV2</a:t>
                      </a:r>
                    </a:p>
                  </a:txBody>
                  <a:tcPr anchor="ctr"/>
                </a:tc>
                <a:tc>
                  <a:txBody>
                    <a:bodyPr/>
                    <a:lstStyle/>
                    <a:p>
                      <a:r>
                        <a:rPr lang="en-US" dirty="0"/>
                        <a:t>97.84%</a:t>
                      </a:r>
                    </a:p>
                  </a:txBody>
                  <a:tcPr anchor="ctr"/>
                </a:tc>
                <a:extLst>
                  <a:ext uri="{0D108BD9-81ED-4DB2-BD59-A6C34878D82A}">
                    <a16:rowId xmlns:a16="http://schemas.microsoft.com/office/drawing/2014/main" val="2571640130"/>
                  </a:ext>
                </a:extLst>
              </a:tr>
              <a:tr h="762000">
                <a:tc>
                  <a:txBody>
                    <a:bodyPr/>
                    <a:lstStyle/>
                    <a:p>
                      <a:r>
                        <a:rPr lang="en-US"/>
                        <a:t>VGG16</a:t>
                      </a:r>
                    </a:p>
                  </a:txBody>
                  <a:tcPr anchor="ctr"/>
                </a:tc>
                <a:tc>
                  <a:txBody>
                    <a:bodyPr/>
                    <a:lstStyle/>
                    <a:p>
                      <a:r>
                        <a:rPr lang="en-US"/>
                        <a:t>85.43%</a:t>
                      </a:r>
                    </a:p>
                  </a:txBody>
                  <a:tcPr anchor="ctr"/>
                </a:tc>
                <a:extLst>
                  <a:ext uri="{0D108BD9-81ED-4DB2-BD59-A6C34878D82A}">
                    <a16:rowId xmlns:a16="http://schemas.microsoft.com/office/drawing/2014/main" val="1698693964"/>
                  </a:ext>
                </a:extLst>
              </a:tr>
              <a:tr h="762000">
                <a:tc>
                  <a:txBody>
                    <a:bodyPr/>
                    <a:lstStyle/>
                    <a:p>
                      <a:r>
                        <a:rPr lang="en-US" dirty="0"/>
                        <a:t>AlexNet</a:t>
                      </a:r>
                    </a:p>
                  </a:txBody>
                  <a:tcPr anchor="ctr"/>
                </a:tc>
                <a:tc>
                  <a:txBody>
                    <a:bodyPr/>
                    <a:lstStyle/>
                    <a:p>
                      <a:r>
                        <a:rPr lang="en-US" dirty="0"/>
                        <a:t>57.61%</a:t>
                      </a:r>
                    </a:p>
                  </a:txBody>
                  <a:tcPr anchor="ctr"/>
                </a:tc>
                <a:extLst>
                  <a:ext uri="{0D108BD9-81ED-4DB2-BD59-A6C34878D82A}">
                    <a16:rowId xmlns:a16="http://schemas.microsoft.com/office/drawing/2014/main" val="3403690582"/>
                  </a:ext>
                </a:extLst>
              </a:tr>
            </a:tbl>
          </a:graphicData>
        </a:graphic>
      </p:graphicFrame>
      <p:sp>
        <p:nvSpPr>
          <p:cNvPr id="6" name="TextBox 5">
            <a:extLst>
              <a:ext uri="{FF2B5EF4-FFF2-40B4-BE49-F238E27FC236}">
                <a16:creationId xmlns:a16="http://schemas.microsoft.com/office/drawing/2014/main" id="{1798F034-051A-7E48-D309-787D0F8527E8}"/>
              </a:ext>
            </a:extLst>
          </p:cNvPr>
          <p:cNvSpPr txBox="1"/>
          <p:nvPr/>
        </p:nvSpPr>
        <p:spPr>
          <a:xfrm>
            <a:off x="4953000" y="1362908"/>
            <a:ext cx="6476999" cy="5632311"/>
          </a:xfrm>
          <a:prstGeom prst="rect">
            <a:avLst/>
          </a:prstGeom>
          <a:noFill/>
        </p:spPr>
        <p:txBody>
          <a:bodyPr wrap="square">
            <a:spAutoFit/>
          </a:bodyPr>
          <a:lstStyle/>
          <a:p>
            <a:r>
              <a:rPr lang="en-US" b="1" dirty="0"/>
              <a:t>Models Used:</a:t>
            </a:r>
          </a:p>
          <a:p>
            <a:pPr>
              <a:buFont typeface="+mj-lt"/>
              <a:buAutoNum type="arabicPeriod"/>
            </a:pPr>
            <a:r>
              <a:rPr lang="en-US" b="1" dirty="0"/>
              <a:t>InceptionV3:</a:t>
            </a:r>
            <a:endParaRPr lang="en-US" dirty="0"/>
          </a:p>
          <a:p>
            <a:pPr marL="742950" lvl="1" indent="-285750">
              <a:buFont typeface="+mj-lt"/>
              <a:buAutoNum type="arabicPeriod"/>
            </a:pPr>
            <a:r>
              <a:rPr lang="en-US" dirty="0"/>
              <a:t>A deep CNN with </a:t>
            </a:r>
            <a:r>
              <a:rPr lang="en-US" b="1" dirty="0"/>
              <a:t>42 layers</a:t>
            </a:r>
            <a:r>
              <a:rPr lang="en-US" dirty="0"/>
              <a:t> optimized for image classification.</a:t>
            </a:r>
          </a:p>
          <a:p>
            <a:pPr marL="742950" lvl="1" indent="-285750">
              <a:buFont typeface="+mj-lt"/>
              <a:buAutoNum type="arabicPeriod"/>
            </a:pPr>
            <a:r>
              <a:rPr lang="en-US" dirty="0"/>
              <a:t>Achieved </a:t>
            </a:r>
            <a:r>
              <a:rPr lang="en-US" b="1" dirty="0"/>
              <a:t>99.70% accuracy</a:t>
            </a:r>
            <a:r>
              <a:rPr lang="en-US" dirty="0"/>
              <a:t>.</a:t>
            </a:r>
          </a:p>
          <a:p>
            <a:pPr marL="742950" lvl="1" indent="-285750">
              <a:buFont typeface="+mj-lt"/>
              <a:buAutoNum type="arabicPeriod"/>
            </a:pPr>
            <a:r>
              <a:rPr lang="en-US" dirty="0"/>
              <a:t>Best model for waste classification based on precision, recall, and F1-score.</a:t>
            </a:r>
          </a:p>
          <a:p>
            <a:pPr>
              <a:buFont typeface="+mj-lt"/>
              <a:buAutoNum type="arabicPeriod"/>
            </a:pPr>
            <a:r>
              <a:rPr lang="en-US" b="1" dirty="0"/>
              <a:t>MobileNetV2:</a:t>
            </a:r>
            <a:endParaRPr lang="en-US" dirty="0"/>
          </a:p>
          <a:p>
            <a:pPr marL="742950" lvl="1" indent="-285750">
              <a:buFont typeface="+mj-lt"/>
              <a:buAutoNum type="arabicPeriod"/>
            </a:pPr>
            <a:r>
              <a:rPr lang="en-US" dirty="0"/>
              <a:t>Optimized for mobile applications.</a:t>
            </a:r>
          </a:p>
          <a:p>
            <a:pPr marL="742950" lvl="1" indent="-285750">
              <a:buFont typeface="+mj-lt"/>
              <a:buAutoNum type="arabicPeriod"/>
            </a:pPr>
            <a:r>
              <a:rPr lang="en-US" dirty="0"/>
              <a:t>Achieved </a:t>
            </a:r>
            <a:r>
              <a:rPr lang="en-US" b="1" dirty="0"/>
              <a:t>97.84% accuracy</a:t>
            </a:r>
            <a:r>
              <a:rPr lang="en-US" dirty="0"/>
              <a:t>, balancing efficiency and accuracy.</a:t>
            </a:r>
          </a:p>
          <a:p>
            <a:pPr>
              <a:buFont typeface="+mj-lt"/>
              <a:buAutoNum type="arabicPeriod"/>
            </a:pPr>
            <a:r>
              <a:rPr lang="en-US" b="1" dirty="0"/>
              <a:t>VGG16:</a:t>
            </a:r>
            <a:endParaRPr lang="en-US" dirty="0"/>
          </a:p>
          <a:p>
            <a:pPr marL="742950" lvl="1" indent="-285750">
              <a:buFont typeface="+mj-lt"/>
              <a:buAutoNum type="arabicPeriod"/>
            </a:pPr>
            <a:r>
              <a:rPr lang="en-US" dirty="0"/>
              <a:t>A 16-layer deep CNN using </a:t>
            </a:r>
            <a:r>
              <a:rPr lang="en-US" b="1" dirty="0"/>
              <a:t>3x3 convolutional filters</a:t>
            </a:r>
            <a:r>
              <a:rPr lang="en-US" dirty="0"/>
              <a:t>.</a:t>
            </a:r>
          </a:p>
          <a:p>
            <a:pPr marL="742950" lvl="1" indent="-285750">
              <a:buFont typeface="+mj-lt"/>
              <a:buAutoNum type="arabicPeriod"/>
            </a:pPr>
            <a:r>
              <a:rPr lang="en-US" dirty="0"/>
              <a:t>Moderate accuracy of </a:t>
            </a:r>
            <a:r>
              <a:rPr lang="en-US" b="1" dirty="0"/>
              <a:t>85.43%</a:t>
            </a:r>
            <a:r>
              <a:rPr lang="en-US" dirty="0"/>
              <a:t>, but computationally expensive.</a:t>
            </a:r>
          </a:p>
          <a:p>
            <a:pPr>
              <a:buFont typeface="+mj-lt"/>
              <a:buAutoNum type="arabicPeriod"/>
            </a:pPr>
            <a:r>
              <a:rPr lang="en-US" b="1" dirty="0" err="1"/>
              <a:t>AlexNet</a:t>
            </a:r>
            <a:r>
              <a:rPr lang="en-US" b="1" dirty="0"/>
              <a:t>:</a:t>
            </a:r>
            <a:endParaRPr lang="en-US" dirty="0"/>
          </a:p>
          <a:p>
            <a:pPr marL="742950" lvl="1" indent="-285750">
              <a:buFont typeface="+mj-lt"/>
              <a:buAutoNum type="arabicPeriod"/>
            </a:pPr>
            <a:r>
              <a:rPr lang="en-US" dirty="0"/>
              <a:t>A 5-layer CNN with </a:t>
            </a:r>
            <a:r>
              <a:rPr lang="en-US" b="1" dirty="0" err="1"/>
              <a:t>ReLU</a:t>
            </a:r>
            <a:r>
              <a:rPr lang="en-US" b="1" dirty="0"/>
              <a:t> activation and max pooling</a:t>
            </a:r>
            <a:r>
              <a:rPr lang="en-US" dirty="0"/>
              <a:t>.</a:t>
            </a:r>
          </a:p>
          <a:p>
            <a:pPr marL="742950" lvl="1" indent="-285750">
              <a:buFont typeface="+mj-lt"/>
              <a:buAutoNum type="arabicPeriod"/>
            </a:pPr>
            <a:r>
              <a:rPr lang="en-US" dirty="0"/>
              <a:t>Lowest accuracy (</a:t>
            </a:r>
            <a:r>
              <a:rPr lang="en-US" b="1" dirty="0"/>
              <a:t>57.61%</a:t>
            </a:r>
            <a:r>
              <a:rPr lang="en-US" dirty="0"/>
              <a:t>), making it less suitable for waste classification.</a:t>
            </a:r>
          </a:p>
        </p:txBody>
      </p:sp>
    </p:spTree>
    <p:extLst>
      <p:ext uri="{BB962C8B-B14F-4D97-AF65-F5344CB8AC3E}">
        <p14:creationId xmlns:p14="http://schemas.microsoft.com/office/powerpoint/2010/main" val="22086872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969255" y="529843"/>
            <a:ext cx="2613025" cy="701040"/>
          </a:xfrm>
          <a:prstGeom prst="rect">
            <a:avLst/>
          </a:prstGeom>
        </p:spPr>
        <p:txBody>
          <a:bodyPr vert="horz" wrap="square" lIns="0" tIns="16510" rIns="0" bIns="0" rtlCol="0">
            <a:spAutoFit/>
          </a:bodyPr>
          <a:lstStyle/>
          <a:p>
            <a:pPr marL="12700">
              <a:lnSpc>
                <a:spcPct val="100000"/>
              </a:lnSpc>
              <a:spcBef>
                <a:spcPts val="130"/>
              </a:spcBef>
            </a:pPr>
            <a:r>
              <a:rPr spc="-10" dirty="0"/>
              <a:t>OUTLINE</a:t>
            </a:r>
          </a:p>
        </p:txBody>
      </p:sp>
      <p:sp>
        <p:nvSpPr>
          <p:cNvPr id="4" name="object 4"/>
          <p:cNvSpPr txBox="1">
            <a:spLocks noGrp="1"/>
          </p:cNvSpPr>
          <p:nvPr>
            <p:ph type="dt" sz="half" idx="6"/>
          </p:nvPr>
        </p:nvSpPr>
        <p:spPr>
          <a:xfrm>
            <a:off x="950247" y="6451048"/>
            <a:ext cx="737235" cy="194309"/>
          </a:xfrm>
          <a:prstGeom prst="rect">
            <a:avLst/>
          </a:prstGeom>
        </p:spPr>
        <p:txBody>
          <a:bodyPr vert="horz" wrap="square" lIns="0" tIns="0" rIns="0" bIns="0" rtlCol="0">
            <a:spAutoFit/>
          </a:bodyPr>
          <a:lstStyle/>
          <a:p>
            <a:pPr marL="12700">
              <a:lnSpc>
                <a:spcPts val="1410"/>
              </a:lnSpc>
            </a:pPr>
            <a:r>
              <a:rPr spc="-10" dirty="0"/>
              <a:t>23-12-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2</a:t>
            </a:fld>
            <a:endParaRPr spc="-25" dirty="0"/>
          </a:p>
        </p:txBody>
      </p:sp>
      <p:sp>
        <p:nvSpPr>
          <p:cNvPr id="3" name="object 3"/>
          <p:cNvSpPr txBox="1"/>
          <p:nvPr/>
        </p:nvSpPr>
        <p:spPr>
          <a:xfrm>
            <a:off x="917575" y="1173924"/>
            <a:ext cx="3450590" cy="5238614"/>
          </a:xfrm>
          <a:prstGeom prst="rect">
            <a:avLst/>
          </a:prstGeom>
        </p:spPr>
        <p:txBody>
          <a:bodyPr vert="horz" wrap="square" lIns="0" tIns="62230" rIns="0" bIns="0" rtlCol="0">
            <a:spAutoFit/>
          </a:bodyPr>
          <a:lstStyle/>
          <a:p>
            <a:pPr marL="527050" indent="-514350">
              <a:lnSpc>
                <a:spcPct val="100000"/>
              </a:lnSpc>
              <a:spcBef>
                <a:spcPts val="490"/>
              </a:spcBef>
              <a:buAutoNum type="arabicPeriod"/>
              <a:tabLst>
                <a:tab pos="527050" algn="l"/>
              </a:tabLst>
            </a:pPr>
            <a:r>
              <a:rPr sz="1800" spc="-10" dirty="0">
                <a:latin typeface="Times New Roman"/>
                <a:cs typeface="Times New Roman"/>
              </a:rPr>
              <a:t>Abstract</a:t>
            </a:r>
            <a:endParaRPr sz="1800" dirty="0">
              <a:latin typeface="Times New Roman"/>
              <a:cs typeface="Times New Roman"/>
            </a:endParaRPr>
          </a:p>
          <a:p>
            <a:pPr marL="527050" indent="-514350">
              <a:lnSpc>
                <a:spcPct val="100000"/>
              </a:lnSpc>
              <a:spcBef>
                <a:spcPts val="390"/>
              </a:spcBef>
              <a:buAutoNum type="arabicPeriod"/>
              <a:tabLst>
                <a:tab pos="527050" algn="l"/>
              </a:tabLst>
            </a:pPr>
            <a:r>
              <a:rPr sz="1800" spc="-10" dirty="0">
                <a:latin typeface="Times New Roman"/>
                <a:cs typeface="Times New Roman"/>
              </a:rPr>
              <a:t>Introduction</a:t>
            </a:r>
            <a:endParaRPr sz="1800" dirty="0">
              <a:latin typeface="Times New Roman"/>
              <a:cs typeface="Times New Roman"/>
            </a:endParaRPr>
          </a:p>
          <a:p>
            <a:pPr marL="527050" indent="-514350">
              <a:lnSpc>
                <a:spcPct val="100000"/>
              </a:lnSpc>
              <a:spcBef>
                <a:spcPts val="320"/>
              </a:spcBef>
              <a:buAutoNum type="arabicPeriod"/>
              <a:tabLst>
                <a:tab pos="527050" algn="l"/>
              </a:tabLst>
            </a:pPr>
            <a:r>
              <a:rPr sz="1800" dirty="0">
                <a:latin typeface="Times New Roman"/>
                <a:cs typeface="Times New Roman"/>
              </a:rPr>
              <a:t>Literature</a:t>
            </a:r>
            <a:r>
              <a:rPr sz="1800" spc="-10" dirty="0">
                <a:latin typeface="Times New Roman"/>
                <a:cs typeface="Times New Roman"/>
              </a:rPr>
              <a:t> Survey</a:t>
            </a:r>
            <a:endParaRPr sz="1800" dirty="0">
              <a:latin typeface="Times New Roman"/>
              <a:cs typeface="Times New Roman"/>
            </a:endParaRPr>
          </a:p>
          <a:p>
            <a:pPr marL="527050" indent="-514350">
              <a:lnSpc>
                <a:spcPct val="100000"/>
              </a:lnSpc>
              <a:spcBef>
                <a:spcPts val="395"/>
              </a:spcBef>
              <a:buAutoNum type="arabicPeriod"/>
              <a:tabLst>
                <a:tab pos="527050" algn="l"/>
              </a:tabLst>
            </a:pPr>
            <a:r>
              <a:rPr sz="1800" dirty="0">
                <a:latin typeface="Times New Roman"/>
                <a:cs typeface="Times New Roman"/>
              </a:rPr>
              <a:t>Research</a:t>
            </a:r>
            <a:r>
              <a:rPr sz="1800" spc="-40" dirty="0">
                <a:latin typeface="Times New Roman"/>
                <a:cs typeface="Times New Roman"/>
              </a:rPr>
              <a:t> </a:t>
            </a:r>
            <a:r>
              <a:rPr sz="1800" spc="-20" dirty="0">
                <a:latin typeface="Times New Roman"/>
                <a:cs typeface="Times New Roman"/>
              </a:rPr>
              <a:t>Gaps</a:t>
            </a:r>
            <a:endParaRPr sz="1800" dirty="0">
              <a:latin typeface="Times New Roman"/>
              <a:cs typeface="Times New Roman"/>
            </a:endParaRPr>
          </a:p>
          <a:p>
            <a:pPr marL="527050" indent="-514350">
              <a:lnSpc>
                <a:spcPct val="100000"/>
              </a:lnSpc>
              <a:spcBef>
                <a:spcPts val="320"/>
              </a:spcBef>
              <a:buAutoNum type="arabicPeriod"/>
              <a:tabLst>
                <a:tab pos="527050" algn="l"/>
              </a:tabLst>
            </a:pPr>
            <a:r>
              <a:rPr sz="1800" dirty="0">
                <a:latin typeface="Times New Roman"/>
                <a:cs typeface="Times New Roman"/>
              </a:rPr>
              <a:t>Problem</a:t>
            </a:r>
            <a:r>
              <a:rPr sz="1800" spc="-50" dirty="0">
                <a:latin typeface="Times New Roman"/>
                <a:cs typeface="Times New Roman"/>
              </a:rPr>
              <a:t> </a:t>
            </a:r>
            <a:r>
              <a:rPr sz="1800" spc="-10" dirty="0">
                <a:latin typeface="Times New Roman"/>
                <a:cs typeface="Times New Roman"/>
              </a:rPr>
              <a:t>Statement</a:t>
            </a:r>
            <a:endParaRPr sz="1800" dirty="0">
              <a:latin typeface="Times New Roman"/>
              <a:cs typeface="Times New Roman"/>
            </a:endParaRPr>
          </a:p>
          <a:p>
            <a:pPr marL="527050" indent="-514350">
              <a:lnSpc>
                <a:spcPct val="100000"/>
              </a:lnSpc>
              <a:spcBef>
                <a:spcPts val="390"/>
              </a:spcBef>
              <a:buAutoNum type="arabicPeriod"/>
              <a:tabLst>
                <a:tab pos="527050" algn="l"/>
              </a:tabLst>
            </a:pPr>
            <a:r>
              <a:rPr sz="1800" spc="-10" dirty="0">
                <a:latin typeface="Times New Roman"/>
                <a:cs typeface="Times New Roman"/>
              </a:rPr>
              <a:t>Objectives</a:t>
            </a:r>
            <a:endParaRPr lang="en-US" sz="1800" spc="-10" dirty="0">
              <a:latin typeface="Times New Roman"/>
              <a:cs typeface="Times New Roman"/>
            </a:endParaRPr>
          </a:p>
          <a:p>
            <a:pPr marL="527050" indent="-514350">
              <a:lnSpc>
                <a:spcPct val="100000"/>
              </a:lnSpc>
              <a:spcBef>
                <a:spcPts val="390"/>
              </a:spcBef>
              <a:buAutoNum type="arabicPeriod"/>
              <a:tabLst>
                <a:tab pos="527050" algn="l"/>
              </a:tabLst>
            </a:pPr>
            <a:r>
              <a:rPr lang="en-US" spc="-10" dirty="0">
                <a:latin typeface="Times New Roman"/>
                <a:cs typeface="Times New Roman"/>
              </a:rPr>
              <a:t>Pre processing</a:t>
            </a:r>
          </a:p>
          <a:p>
            <a:pPr marL="527050" indent="-514350">
              <a:lnSpc>
                <a:spcPct val="100000"/>
              </a:lnSpc>
              <a:spcBef>
                <a:spcPts val="390"/>
              </a:spcBef>
              <a:buAutoNum type="arabicPeriod"/>
              <a:tabLst>
                <a:tab pos="527050" algn="l"/>
              </a:tabLst>
            </a:pPr>
            <a:r>
              <a:rPr lang="en-US" spc="-10" dirty="0">
                <a:latin typeface="Times New Roman"/>
                <a:cs typeface="Times New Roman"/>
              </a:rPr>
              <a:t>Methodology</a:t>
            </a:r>
          </a:p>
          <a:p>
            <a:pPr marL="527050" indent="-514350">
              <a:lnSpc>
                <a:spcPct val="100000"/>
              </a:lnSpc>
              <a:spcBef>
                <a:spcPts val="390"/>
              </a:spcBef>
              <a:buAutoNum type="arabicPeriod"/>
              <a:tabLst>
                <a:tab pos="527050" algn="l"/>
              </a:tabLst>
            </a:pPr>
            <a:r>
              <a:rPr lang="en-US" spc="-10" dirty="0">
                <a:latin typeface="Times New Roman"/>
                <a:cs typeface="Times New Roman"/>
              </a:rPr>
              <a:t>Comparitive Analysis</a:t>
            </a:r>
          </a:p>
          <a:p>
            <a:pPr marL="527050" indent="-514350">
              <a:lnSpc>
                <a:spcPct val="100000"/>
              </a:lnSpc>
              <a:spcBef>
                <a:spcPts val="390"/>
              </a:spcBef>
              <a:buAutoNum type="arabicPeriod"/>
              <a:tabLst>
                <a:tab pos="527050" algn="l"/>
              </a:tabLst>
            </a:pPr>
            <a:r>
              <a:rPr lang="en-US" spc="-10" dirty="0">
                <a:latin typeface="Times New Roman"/>
                <a:cs typeface="Times New Roman"/>
              </a:rPr>
              <a:t>Methods and Models</a:t>
            </a:r>
          </a:p>
          <a:p>
            <a:pPr marL="527050" indent="-514350">
              <a:lnSpc>
                <a:spcPct val="100000"/>
              </a:lnSpc>
              <a:spcBef>
                <a:spcPts val="390"/>
              </a:spcBef>
              <a:buAutoNum type="arabicPeriod"/>
              <a:tabLst>
                <a:tab pos="527050" algn="l"/>
              </a:tabLst>
            </a:pPr>
            <a:r>
              <a:rPr lang="en-US" spc="-10" dirty="0">
                <a:latin typeface="Times New Roman"/>
                <a:cs typeface="Times New Roman"/>
              </a:rPr>
              <a:t>Result and Analysis</a:t>
            </a:r>
          </a:p>
          <a:p>
            <a:pPr marL="527050" indent="-514350">
              <a:lnSpc>
                <a:spcPct val="100000"/>
              </a:lnSpc>
              <a:spcBef>
                <a:spcPts val="390"/>
              </a:spcBef>
              <a:buAutoNum type="arabicPeriod"/>
              <a:tabLst>
                <a:tab pos="527050" algn="l"/>
              </a:tabLst>
            </a:pPr>
            <a:r>
              <a:rPr lang="en-US" spc="-10" dirty="0">
                <a:latin typeface="Times New Roman"/>
                <a:cs typeface="Times New Roman"/>
              </a:rPr>
              <a:t>Front End Screens</a:t>
            </a:r>
          </a:p>
          <a:p>
            <a:pPr marL="527050" indent="-514350">
              <a:lnSpc>
                <a:spcPct val="100000"/>
              </a:lnSpc>
              <a:spcBef>
                <a:spcPts val="390"/>
              </a:spcBef>
              <a:buAutoNum type="arabicPeriod"/>
              <a:tabLst>
                <a:tab pos="527050" algn="l"/>
              </a:tabLst>
            </a:pPr>
            <a:r>
              <a:rPr lang="en-US" spc="-10" dirty="0">
                <a:latin typeface="Times New Roman"/>
                <a:cs typeface="Times New Roman"/>
              </a:rPr>
              <a:t>Conclusion and FutureScope</a:t>
            </a:r>
          </a:p>
          <a:p>
            <a:pPr marL="527050" indent="-514350">
              <a:lnSpc>
                <a:spcPct val="100000"/>
              </a:lnSpc>
              <a:spcBef>
                <a:spcPts val="390"/>
              </a:spcBef>
              <a:buAutoNum type="arabicPeriod"/>
              <a:tabLst>
                <a:tab pos="527050" algn="l"/>
              </a:tabLst>
            </a:pPr>
            <a:r>
              <a:rPr lang="en-US" spc="-10" dirty="0">
                <a:latin typeface="Times New Roman"/>
                <a:cs typeface="Times New Roman"/>
              </a:rPr>
              <a:t>References</a:t>
            </a:r>
          </a:p>
          <a:p>
            <a:pPr marL="527050" indent="-514350">
              <a:lnSpc>
                <a:spcPct val="100000"/>
              </a:lnSpc>
              <a:spcBef>
                <a:spcPts val="390"/>
              </a:spcBef>
              <a:buAutoNum type="arabicPeriod"/>
              <a:tabLst>
                <a:tab pos="527050" algn="l"/>
              </a:tabLst>
            </a:pPr>
            <a:r>
              <a:rPr lang="en-US" sz="1800" spc="-10" dirty="0">
                <a:latin typeface="Times New Roman"/>
                <a:cs typeface="Times New Roman"/>
              </a:rPr>
              <a:t>Questions and Answers</a:t>
            </a:r>
          </a:p>
          <a:p>
            <a:pPr marL="527050" indent="-514350">
              <a:lnSpc>
                <a:spcPct val="100000"/>
              </a:lnSpc>
              <a:spcBef>
                <a:spcPts val="390"/>
              </a:spcBef>
              <a:buAutoNum type="arabicPeriod"/>
              <a:tabLst>
                <a:tab pos="527050" algn="l"/>
              </a:tabLst>
            </a:pPr>
            <a:r>
              <a:rPr lang="en-US" spc="-10" dirty="0">
                <a:latin typeface="Times New Roman"/>
                <a:cs typeface="Times New Roman"/>
              </a:rPr>
              <a:t>Acknowledgement</a:t>
            </a:r>
            <a:endParaRPr sz="1800" dirty="0">
              <a:latin typeface="Times New Roman"/>
              <a:cs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3">
            <a:extLst>
              <a:ext uri="{FF2B5EF4-FFF2-40B4-BE49-F238E27FC236}">
                <a16:creationId xmlns:a16="http://schemas.microsoft.com/office/drawing/2014/main" id="{99843B98-8F33-150C-7B90-ADFD5C7313C7}"/>
              </a:ext>
            </a:extLst>
          </p:cNvPr>
          <p:cNvPicPr>
            <a:picLocks/>
          </p:cNvPicPr>
          <p:nvPr/>
        </p:nvPicPr>
        <p:blipFill>
          <a:blip r:embed="rId2" cstate="print"/>
          <a:stretch>
            <a:fillRect/>
          </a:stretch>
        </p:blipFill>
        <p:spPr>
          <a:xfrm>
            <a:off x="0" y="1828800"/>
            <a:ext cx="11870094" cy="5029200"/>
          </a:xfrm>
          <a:prstGeom prst="rect">
            <a:avLst/>
          </a:prstGeom>
        </p:spPr>
      </p:pic>
      <p:sp>
        <p:nvSpPr>
          <p:cNvPr id="8" name="TextBox 7">
            <a:extLst>
              <a:ext uri="{FF2B5EF4-FFF2-40B4-BE49-F238E27FC236}">
                <a16:creationId xmlns:a16="http://schemas.microsoft.com/office/drawing/2014/main" id="{9E22123D-39B2-83EE-F879-E5DE218E9D0D}"/>
              </a:ext>
            </a:extLst>
          </p:cNvPr>
          <p:cNvSpPr txBox="1"/>
          <p:nvPr/>
        </p:nvSpPr>
        <p:spPr>
          <a:xfrm>
            <a:off x="237153" y="1455833"/>
            <a:ext cx="11717694" cy="338554"/>
          </a:xfrm>
          <a:prstGeom prst="rect">
            <a:avLst/>
          </a:prstGeom>
          <a:noFill/>
        </p:spPr>
        <p:txBody>
          <a:bodyPr wrap="square">
            <a:spAutoFit/>
          </a:bodyPr>
          <a:lstStyle/>
          <a:p>
            <a:r>
              <a:rPr lang="en-US" sz="1600" b="1" spc="-5" dirty="0">
                <a:effectLst/>
                <a:latin typeface="Georgia" panose="02040502050405020303" pitchFamily="18" charset="0"/>
                <a:ea typeface="Georgia" panose="02040502050405020303" pitchFamily="18" charset="0"/>
                <a:cs typeface="Georgia" panose="02040502050405020303" pitchFamily="18" charset="0"/>
              </a:rPr>
              <a:t>TRAINING</a:t>
            </a:r>
            <a:r>
              <a:rPr lang="en-US" sz="1600" b="1" spc="240" dirty="0">
                <a:effectLst/>
                <a:latin typeface="Georgia" panose="02040502050405020303" pitchFamily="18" charset="0"/>
                <a:ea typeface="Georgia" panose="02040502050405020303" pitchFamily="18" charset="0"/>
                <a:cs typeface="Georgia" panose="02040502050405020303" pitchFamily="18" charset="0"/>
              </a:rPr>
              <a:t> </a:t>
            </a:r>
            <a:r>
              <a:rPr lang="en-US" sz="1600" b="1" spc="-5" dirty="0">
                <a:effectLst/>
                <a:latin typeface="Georgia" panose="02040502050405020303" pitchFamily="18" charset="0"/>
                <a:ea typeface="Georgia" panose="02040502050405020303" pitchFamily="18" charset="0"/>
                <a:cs typeface="Georgia" panose="02040502050405020303" pitchFamily="18" charset="0"/>
              </a:rPr>
              <a:t>AND</a:t>
            </a:r>
            <a:r>
              <a:rPr lang="en-US" sz="1600" b="1" spc="240" dirty="0">
                <a:effectLst/>
                <a:latin typeface="Georgia" panose="02040502050405020303" pitchFamily="18" charset="0"/>
                <a:ea typeface="Georgia" panose="02040502050405020303" pitchFamily="18" charset="0"/>
                <a:cs typeface="Georgia" panose="02040502050405020303" pitchFamily="18" charset="0"/>
              </a:rPr>
              <a:t> </a:t>
            </a:r>
            <a:r>
              <a:rPr lang="en-US" sz="1600" b="1" spc="-5" dirty="0">
                <a:effectLst/>
                <a:latin typeface="Georgia" panose="02040502050405020303" pitchFamily="18" charset="0"/>
                <a:ea typeface="Georgia" panose="02040502050405020303" pitchFamily="18" charset="0"/>
                <a:cs typeface="Georgia" panose="02040502050405020303" pitchFamily="18" charset="0"/>
              </a:rPr>
              <a:t>TESTING</a:t>
            </a:r>
            <a:r>
              <a:rPr lang="en-US" sz="1600" b="1" spc="240" dirty="0">
                <a:effectLst/>
                <a:latin typeface="Georgia" panose="02040502050405020303" pitchFamily="18" charset="0"/>
                <a:ea typeface="Georgia" panose="02040502050405020303" pitchFamily="18" charset="0"/>
                <a:cs typeface="Georgia" panose="02040502050405020303" pitchFamily="18" charset="0"/>
              </a:rPr>
              <a:t> </a:t>
            </a:r>
            <a:r>
              <a:rPr lang="en-US" sz="1600" b="1" spc="-5" dirty="0">
                <a:effectLst/>
                <a:latin typeface="Georgia" panose="02040502050405020303" pitchFamily="18" charset="0"/>
                <a:ea typeface="Georgia" panose="02040502050405020303" pitchFamily="18" charset="0"/>
                <a:cs typeface="Georgia" panose="02040502050405020303" pitchFamily="18" charset="0"/>
              </a:rPr>
              <a:t>ACCURACY</a:t>
            </a:r>
            <a:r>
              <a:rPr lang="en-US" sz="1600" b="1" spc="240" dirty="0">
                <a:effectLst/>
                <a:latin typeface="Georgia" panose="02040502050405020303" pitchFamily="18" charset="0"/>
                <a:ea typeface="Georgia" panose="02040502050405020303" pitchFamily="18" charset="0"/>
                <a:cs typeface="Georgia" panose="02040502050405020303" pitchFamily="18" charset="0"/>
              </a:rPr>
              <a:t> </a:t>
            </a:r>
            <a:r>
              <a:rPr lang="en-US" sz="1600" b="1" spc="-5" dirty="0">
                <a:effectLst/>
                <a:latin typeface="Georgia" panose="02040502050405020303" pitchFamily="18" charset="0"/>
                <a:ea typeface="Georgia" panose="02040502050405020303" pitchFamily="18" charset="0"/>
                <a:cs typeface="Georgia" panose="02040502050405020303" pitchFamily="18" charset="0"/>
              </a:rPr>
              <a:t>OF</a:t>
            </a:r>
            <a:r>
              <a:rPr lang="en-US" sz="1600" b="1" spc="245" dirty="0">
                <a:effectLst/>
                <a:latin typeface="Georgia" panose="02040502050405020303" pitchFamily="18" charset="0"/>
                <a:ea typeface="Georgia" panose="02040502050405020303" pitchFamily="18" charset="0"/>
                <a:cs typeface="Georgia" panose="02040502050405020303" pitchFamily="18" charset="0"/>
              </a:rPr>
              <a:t> </a:t>
            </a:r>
            <a:r>
              <a:rPr lang="en-US" sz="1600" b="1" spc="-10" dirty="0">
                <a:effectLst/>
                <a:latin typeface="Georgia" panose="02040502050405020303" pitchFamily="18" charset="0"/>
                <a:ea typeface="Georgia" panose="02040502050405020303" pitchFamily="18" charset="0"/>
                <a:cs typeface="Georgia" panose="02040502050405020303" pitchFamily="18" charset="0"/>
              </a:rPr>
              <a:t>MODELS</a:t>
            </a:r>
            <a:endParaRPr lang="en-US" sz="1600" dirty="0"/>
          </a:p>
        </p:txBody>
      </p:sp>
      <p:sp>
        <p:nvSpPr>
          <p:cNvPr id="10" name="TextBox 9">
            <a:extLst>
              <a:ext uri="{FF2B5EF4-FFF2-40B4-BE49-F238E27FC236}">
                <a16:creationId xmlns:a16="http://schemas.microsoft.com/office/drawing/2014/main" id="{64C14A5B-8DD2-D9FF-F187-20D8A82698C9}"/>
              </a:ext>
            </a:extLst>
          </p:cNvPr>
          <p:cNvSpPr txBox="1"/>
          <p:nvPr/>
        </p:nvSpPr>
        <p:spPr>
          <a:xfrm>
            <a:off x="3429000" y="685800"/>
            <a:ext cx="6096000" cy="584775"/>
          </a:xfrm>
          <a:prstGeom prst="rect">
            <a:avLst/>
          </a:prstGeom>
          <a:noFill/>
        </p:spPr>
        <p:txBody>
          <a:bodyPr wrap="square">
            <a:spAutoFit/>
          </a:bodyPr>
          <a:lstStyle/>
          <a:p>
            <a:r>
              <a:rPr lang="en-IN" sz="3200" b="1" dirty="0">
                <a:latin typeface="Times New Roman" panose="02020603050405020304" pitchFamily="18" charset="0"/>
                <a:cs typeface="Times New Roman" panose="02020603050405020304" pitchFamily="18" charset="0"/>
              </a:rPr>
              <a:t>RESULTS &amp; ANALYSIS</a:t>
            </a:r>
            <a:endParaRPr lang="en-US" sz="3200" dirty="0"/>
          </a:p>
        </p:txBody>
      </p:sp>
    </p:spTree>
    <p:extLst>
      <p:ext uri="{BB962C8B-B14F-4D97-AF65-F5344CB8AC3E}">
        <p14:creationId xmlns:p14="http://schemas.microsoft.com/office/powerpoint/2010/main" val="37755850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9CB18020-652C-8236-6CDE-14FD0BFAA92D}"/>
              </a:ext>
            </a:extLst>
          </p:cNvPr>
          <p:cNvGraphicFramePr>
            <a:graphicFrameLocks noGrp="1"/>
          </p:cNvGraphicFramePr>
          <p:nvPr>
            <p:extLst>
              <p:ext uri="{D42A27DB-BD31-4B8C-83A1-F6EECF244321}">
                <p14:modId xmlns:p14="http://schemas.microsoft.com/office/powerpoint/2010/main" val="166872866"/>
              </p:ext>
            </p:extLst>
          </p:nvPr>
        </p:nvGraphicFramePr>
        <p:xfrm>
          <a:off x="228600" y="877669"/>
          <a:ext cx="5638800" cy="3618134"/>
        </p:xfrm>
        <a:graphic>
          <a:graphicData uri="http://schemas.openxmlformats.org/drawingml/2006/table">
            <a:tbl>
              <a:tblPr>
                <a:tableStyleId>{284E427A-3D55-4303-BF80-6455036E1DE7}</a:tableStyleId>
              </a:tblPr>
              <a:tblGrid>
                <a:gridCol w="1843412">
                  <a:extLst>
                    <a:ext uri="{9D8B030D-6E8A-4147-A177-3AD203B41FA5}">
                      <a16:colId xmlns:a16="http://schemas.microsoft.com/office/drawing/2014/main" val="949792920"/>
                    </a:ext>
                  </a:extLst>
                </a:gridCol>
                <a:gridCol w="1897694">
                  <a:extLst>
                    <a:ext uri="{9D8B030D-6E8A-4147-A177-3AD203B41FA5}">
                      <a16:colId xmlns:a16="http://schemas.microsoft.com/office/drawing/2014/main" val="3959046723"/>
                    </a:ext>
                  </a:extLst>
                </a:gridCol>
                <a:gridCol w="1897694">
                  <a:extLst>
                    <a:ext uri="{9D8B030D-6E8A-4147-A177-3AD203B41FA5}">
                      <a16:colId xmlns:a16="http://schemas.microsoft.com/office/drawing/2014/main" val="3587991297"/>
                    </a:ext>
                  </a:extLst>
                </a:gridCol>
              </a:tblGrid>
              <a:tr h="835838">
                <a:tc>
                  <a:txBody>
                    <a:bodyPr/>
                    <a:lstStyle/>
                    <a:p>
                      <a:r>
                        <a:rPr lang="en-US" b="1" dirty="0"/>
                        <a:t>Model Name</a:t>
                      </a:r>
                      <a:endParaRPr lang="en-US" dirty="0"/>
                    </a:p>
                  </a:txBody>
                  <a:tcPr anchor="ctr"/>
                </a:tc>
                <a:tc>
                  <a:txBody>
                    <a:bodyPr/>
                    <a:lstStyle/>
                    <a:p>
                      <a:r>
                        <a:rPr lang="en-US" b="1" dirty="0"/>
                        <a:t>Trainable Parameters</a:t>
                      </a:r>
                      <a:endParaRPr lang="en-US" dirty="0"/>
                    </a:p>
                  </a:txBody>
                  <a:tcPr anchor="ctr"/>
                </a:tc>
                <a:tc>
                  <a:txBody>
                    <a:bodyPr/>
                    <a:lstStyle/>
                    <a:p>
                      <a:r>
                        <a:rPr lang="en-US" b="1"/>
                        <a:t>Testable Parameters</a:t>
                      </a:r>
                      <a:endParaRPr lang="en-US"/>
                    </a:p>
                  </a:txBody>
                  <a:tcPr anchor="ctr"/>
                </a:tc>
                <a:extLst>
                  <a:ext uri="{0D108BD9-81ED-4DB2-BD59-A6C34878D82A}">
                    <a16:rowId xmlns:a16="http://schemas.microsoft.com/office/drawing/2014/main" val="1473379677"/>
                  </a:ext>
                </a:extLst>
              </a:tr>
              <a:tr h="695574">
                <a:tc>
                  <a:txBody>
                    <a:bodyPr/>
                    <a:lstStyle/>
                    <a:p>
                      <a:r>
                        <a:rPr lang="en-US"/>
                        <a:t>InceptionV3</a:t>
                      </a:r>
                    </a:p>
                  </a:txBody>
                  <a:tcPr anchor="ctr"/>
                </a:tc>
                <a:tc>
                  <a:txBody>
                    <a:bodyPr/>
                    <a:lstStyle/>
                    <a:p>
                      <a:r>
                        <a:rPr lang="en-US" dirty="0"/>
                        <a:t>23.9 million</a:t>
                      </a:r>
                    </a:p>
                  </a:txBody>
                  <a:tcPr anchor="ctr"/>
                </a:tc>
                <a:tc>
                  <a:txBody>
                    <a:bodyPr/>
                    <a:lstStyle/>
                    <a:p>
                      <a:r>
                        <a:rPr lang="en-US"/>
                        <a:t>27.2 million</a:t>
                      </a:r>
                    </a:p>
                  </a:txBody>
                  <a:tcPr anchor="ctr"/>
                </a:tc>
                <a:extLst>
                  <a:ext uri="{0D108BD9-81ED-4DB2-BD59-A6C34878D82A}">
                    <a16:rowId xmlns:a16="http://schemas.microsoft.com/office/drawing/2014/main" val="3676042253"/>
                  </a:ext>
                </a:extLst>
              </a:tr>
              <a:tr h="695574">
                <a:tc>
                  <a:txBody>
                    <a:bodyPr/>
                    <a:lstStyle/>
                    <a:p>
                      <a:r>
                        <a:rPr lang="en-US"/>
                        <a:t>MobileNetV2</a:t>
                      </a:r>
                    </a:p>
                  </a:txBody>
                  <a:tcPr anchor="ctr"/>
                </a:tc>
                <a:tc>
                  <a:txBody>
                    <a:bodyPr/>
                    <a:lstStyle/>
                    <a:p>
                      <a:r>
                        <a:rPr lang="en-US" dirty="0"/>
                        <a:t>2.2 million</a:t>
                      </a:r>
                    </a:p>
                  </a:txBody>
                  <a:tcPr anchor="ctr"/>
                </a:tc>
                <a:tc>
                  <a:txBody>
                    <a:bodyPr/>
                    <a:lstStyle/>
                    <a:p>
                      <a:r>
                        <a:rPr lang="en-US" dirty="0"/>
                        <a:t>3.5 million</a:t>
                      </a:r>
                    </a:p>
                  </a:txBody>
                  <a:tcPr anchor="ctr"/>
                </a:tc>
                <a:extLst>
                  <a:ext uri="{0D108BD9-81ED-4DB2-BD59-A6C34878D82A}">
                    <a16:rowId xmlns:a16="http://schemas.microsoft.com/office/drawing/2014/main" val="3834009896"/>
                  </a:ext>
                </a:extLst>
              </a:tr>
              <a:tr h="695574">
                <a:tc>
                  <a:txBody>
                    <a:bodyPr/>
                    <a:lstStyle/>
                    <a:p>
                      <a:r>
                        <a:rPr lang="en-US"/>
                        <a:t>VGG16</a:t>
                      </a:r>
                    </a:p>
                  </a:txBody>
                  <a:tcPr anchor="ctr"/>
                </a:tc>
                <a:tc>
                  <a:txBody>
                    <a:bodyPr/>
                    <a:lstStyle/>
                    <a:p>
                      <a:r>
                        <a:rPr lang="en-US" dirty="0"/>
                        <a:t>138 million</a:t>
                      </a:r>
                    </a:p>
                  </a:txBody>
                  <a:tcPr anchor="ctr"/>
                </a:tc>
                <a:tc>
                  <a:txBody>
                    <a:bodyPr/>
                    <a:lstStyle/>
                    <a:p>
                      <a:r>
                        <a:rPr lang="en-US"/>
                        <a:t>138 million</a:t>
                      </a:r>
                    </a:p>
                  </a:txBody>
                  <a:tcPr anchor="ctr"/>
                </a:tc>
                <a:extLst>
                  <a:ext uri="{0D108BD9-81ED-4DB2-BD59-A6C34878D82A}">
                    <a16:rowId xmlns:a16="http://schemas.microsoft.com/office/drawing/2014/main" val="2648562280"/>
                  </a:ext>
                </a:extLst>
              </a:tr>
              <a:tr h="695574">
                <a:tc>
                  <a:txBody>
                    <a:bodyPr/>
                    <a:lstStyle/>
                    <a:p>
                      <a:r>
                        <a:rPr lang="en-US" dirty="0"/>
                        <a:t>AlexNet</a:t>
                      </a:r>
                    </a:p>
                  </a:txBody>
                  <a:tcPr anchor="ctr"/>
                </a:tc>
                <a:tc>
                  <a:txBody>
                    <a:bodyPr/>
                    <a:lstStyle/>
                    <a:p>
                      <a:r>
                        <a:rPr lang="en-US" dirty="0"/>
                        <a:t>61 million</a:t>
                      </a:r>
                    </a:p>
                  </a:txBody>
                  <a:tcPr anchor="ctr"/>
                </a:tc>
                <a:tc>
                  <a:txBody>
                    <a:bodyPr/>
                    <a:lstStyle/>
                    <a:p>
                      <a:r>
                        <a:rPr lang="en-US" dirty="0"/>
                        <a:t>61 million</a:t>
                      </a:r>
                    </a:p>
                  </a:txBody>
                  <a:tcPr anchor="ctr"/>
                </a:tc>
                <a:extLst>
                  <a:ext uri="{0D108BD9-81ED-4DB2-BD59-A6C34878D82A}">
                    <a16:rowId xmlns:a16="http://schemas.microsoft.com/office/drawing/2014/main" val="1074156348"/>
                  </a:ext>
                </a:extLst>
              </a:tr>
            </a:tbl>
          </a:graphicData>
        </a:graphic>
      </p:graphicFrame>
      <p:graphicFrame>
        <p:nvGraphicFramePr>
          <p:cNvPr id="10" name="Content Placeholder 25">
            <a:extLst>
              <a:ext uri="{FF2B5EF4-FFF2-40B4-BE49-F238E27FC236}">
                <a16:creationId xmlns:a16="http://schemas.microsoft.com/office/drawing/2014/main" id="{BCD36DD6-E72C-44C6-B775-1391693740B5}"/>
              </a:ext>
            </a:extLst>
          </p:cNvPr>
          <p:cNvGraphicFramePr>
            <a:graphicFrameLocks/>
          </p:cNvGraphicFramePr>
          <p:nvPr>
            <p:extLst>
              <p:ext uri="{D42A27DB-BD31-4B8C-83A1-F6EECF244321}">
                <p14:modId xmlns:p14="http://schemas.microsoft.com/office/powerpoint/2010/main" val="1997029145"/>
              </p:ext>
            </p:extLst>
          </p:nvPr>
        </p:nvGraphicFramePr>
        <p:xfrm>
          <a:off x="6132871" y="850765"/>
          <a:ext cx="5638801" cy="3720517"/>
        </p:xfrm>
        <a:graphic>
          <a:graphicData uri="http://schemas.openxmlformats.org/drawingml/2006/table">
            <a:tbl>
              <a:tblPr>
                <a:tableStyleId>{69C7853C-536D-4A76-A0AE-DD22124D55A5}</a:tableStyleId>
              </a:tblPr>
              <a:tblGrid>
                <a:gridCol w="1698793">
                  <a:extLst>
                    <a:ext uri="{9D8B030D-6E8A-4147-A177-3AD203B41FA5}">
                      <a16:colId xmlns:a16="http://schemas.microsoft.com/office/drawing/2014/main" val="3376269002"/>
                    </a:ext>
                  </a:extLst>
                </a:gridCol>
                <a:gridCol w="1114647">
                  <a:extLst>
                    <a:ext uri="{9D8B030D-6E8A-4147-A177-3AD203B41FA5}">
                      <a16:colId xmlns:a16="http://schemas.microsoft.com/office/drawing/2014/main" val="323151732"/>
                    </a:ext>
                  </a:extLst>
                </a:gridCol>
                <a:gridCol w="834494">
                  <a:extLst>
                    <a:ext uri="{9D8B030D-6E8A-4147-A177-3AD203B41FA5}">
                      <a16:colId xmlns:a16="http://schemas.microsoft.com/office/drawing/2014/main" val="3213406451"/>
                    </a:ext>
                  </a:extLst>
                </a:gridCol>
                <a:gridCol w="1029386">
                  <a:extLst>
                    <a:ext uri="{9D8B030D-6E8A-4147-A177-3AD203B41FA5}">
                      <a16:colId xmlns:a16="http://schemas.microsoft.com/office/drawing/2014/main" val="3892354228"/>
                    </a:ext>
                  </a:extLst>
                </a:gridCol>
                <a:gridCol w="961481">
                  <a:extLst>
                    <a:ext uri="{9D8B030D-6E8A-4147-A177-3AD203B41FA5}">
                      <a16:colId xmlns:a16="http://schemas.microsoft.com/office/drawing/2014/main" val="1274553486"/>
                    </a:ext>
                  </a:extLst>
                </a:gridCol>
              </a:tblGrid>
              <a:tr h="428677">
                <a:tc>
                  <a:txBody>
                    <a:bodyPr/>
                    <a:lstStyle/>
                    <a:p>
                      <a:r>
                        <a:rPr lang="en-US" b="1" dirty="0"/>
                        <a:t>Classes</a:t>
                      </a:r>
                      <a:endParaRPr lang="en-US" dirty="0"/>
                    </a:p>
                  </a:txBody>
                  <a:tcPr anchor="ctr"/>
                </a:tc>
                <a:tc>
                  <a:txBody>
                    <a:bodyPr/>
                    <a:lstStyle/>
                    <a:p>
                      <a:r>
                        <a:rPr lang="en-US" b="1"/>
                        <a:t>Precision</a:t>
                      </a:r>
                      <a:endParaRPr lang="en-US"/>
                    </a:p>
                  </a:txBody>
                  <a:tcPr anchor="ctr"/>
                </a:tc>
                <a:tc>
                  <a:txBody>
                    <a:bodyPr/>
                    <a:lstStyle/>
                    <a:p>
                      <a:r>
                        <a:rPr lang="en-US" b="1" dirty="0"/>
                        <a:t>Recall</a:t>
                      </a:r>
                      <a:endParaRPr lang="en-US" dirty="0"/>
                    </a:p>
                  </a:txBody>
                  <a:tcPr anchor="ctr"/>
                </a:tc>
                <a:tc>
                  <a:txBody>
                    <a:bodyPr/>
                    <a:lstStyle/>
                    <a:p>
                      <a:r>
                        <a:rPr lang="en-US" b="1"/>
                        <a:t>F1 Score</a:t>
                      </a:r>
                      <a:endParaRPr lang="en-US"/>
                    </a:p>
                  </a:txBody>
                  <a:tcPr anchor="ctr"/>
                </a:tc>
                <a:tc>
                  <a:txBody>
                    <a:bodyPr/>
                    <a:lstStyle/>
                    <a:p>
                      <a:r>
                        <a:rPr lang="en-US" b="1" dirty="0"/>
                        <a:t>Support</a:t>
                      </a:r>
                      <a:endParaRPr lang="en-US" dirty="0"/>
                    </a:p>
                  </a:txBody>
                  <a:tcPr anchor="ctr"/>
                </a:tc>
                <a:extLst>
                  <a:ext uri="{0D108BD9-81ED-4DB2-BD59-A6C34878D82A}">
                    <a16:rowId xmlns:a16="http://schemas.microsoft.com/office/drawing/2014/main" val="2201413653"/>
                  </a:ext>
                </a:extLst>
              </a:tr>
              <a:tr h="348906">
                <a:tc>
                  <a:txBody>
                    <a:bodyPr/>
                    <a:lstStyle/>
                    <a:p>
                      <a:r>
                        <a:rPr lang="en-US" dirty="0"/>
                        <a:t>Cardboard</a:t>
                      </a:r>
                    </a:p>
                  </a:txBody>
                  <a:tcPr anchor="ctr"/>
                </a:tc>
                <a:tc>
                  <a:txBody>
                    <a:bodyPr/>
                    <a:lstStyle/>
                    <a:p>
                      <a:r>
                        <a:rPr lang="en-US"/>
                        <a:t>1.00</a:t>
                      </a:r>
                    </a:p>
                  </a:txBody>
                  <a:tcPr anchor="ctr"/>
                </a:tc>
                <a:tc>
                  <a:txBody>
                    <a:bodyPr/>
                    <a:lstStyle/>
                    <a:p>
                      <a:r>
                        <a:rPr lang="en-US" dirty="0"/>
                        <a:t>1.00</a:t>
                      </a:r>
                    </a:p>
                  </a:txBody>
                  <a:tcPr anchor="ctr"/>
                </a:tc>
                <a:tc>
                  <a:txBody>
                    <a:bodyPr/>
                    <a:lstStyle/>
                    <a:p>
                      <a:r>
                        <a:rPr lang="en-US" dirty="0"/>
                        <a:t>1.00</a:t>
                      </a:r>
                    </a:p>
                  </a:txBody>
                  <a:tcPr anchor="ctr"/>
                </a:tc>
                <a:tc>
                  <a:txBody>
                    <a:bodyPr/>
                    <a:lstStyle/>
                    <a:p>
                      <a:r>
                        <a:rPr lang="en-US" dirty="0"/>
                        <a:t>4411</a:t>
                      </a:r>
                    </a:p>
                  </a:txBody>
                  <a:tcPr anchor="ctr"/>
                </a:tc>
                <a:extLst>
                  <a:ext uri="{0D108BD9-81ED-4DB2-BD59-A6C34878D82A}">
                    <a16:rowId xmlns:a16="http://schemas.microsoft.com/office/drawing/2014/main" val="1152823639"/>
                  </a:ext>
                </a:extLst>
              </a:tr>
              <a:tr h="348906">
                <a:tc>
                  <a:txBody>
                    <a:bodyPr/>
                    <a:lstStyle/>
                    <a:p>
                      <a:r>
                        <a:rPr lang="en-US"/>
                        <a:t>Glass</a:t>
                      </a:r>
                    </a:p>
                  </a:txBody>
                  <a:tcPr anchor="ctr"/>
                </a:tc>
                <a:tc>
                  <a:txBody>
                    <a:bodyPr/>
                    <a:lstStyle/>
                    <a:p>
                      <a:r>
                        <a:rPr lang="en-US"/>
                        <a:t>1.00</a:t>
                      </a:r>
                    </a:p>
                  </a:txBody>
                  <a:tcPr anchor="ctr"/>
                </a:tc>
                <a:tc>
                  <a:txBody>
                    <a:bodyPr/>
                    <a:lstStyle/>
                    <a:p>
                      <a:r>
                        <a:rPr lang="en-US" dirty="0"/>
                        <a:t>0.98</a:t>
                      </a:r>
                    </a:p>
                  </a:txBody>
                  <a:tcPr anchor="ctr"/>
                </a:tc>
                <a:tc>
                  <a:txBody>
                    <a:bodyPr/>
                    <a:lstStyle/>
                    <a:p>
                      <a:r>
                        <a:rPr lang="en-US" dirty="0"/>
                        <a:t>1.00</a:t>
                      </a:r>
                    </a:p>
                  </a:txBody>
                  <a:tcPr anchor="ctr"/>
                </a:tc>
                <a:tc>
                  <a:txBody>
                    <a:bodyPr/>
                    <a:lstStyle/>
                    <a:p>
                      <a:r>
                        <a:rPr lang="en-US" dirty="0"/>
                        <a:t>976</a:t>
                      </a:r>
                    </a:p>
                  </a:txBody>
                  <a:tcPr anchor="ctr"/>
                </a:tc>
                <a:extLst>
                  <a:ext uri="{0D108BD9-81ED-4DB2-BD59-A6C34878D82A}">
                    <a16:rowId xmlns:a16="http://schemas.microsoft.com/office/drawing/2014/main" val="1365533739"/>
                  </a:ext>
                </a:extLst>
              </a:tr>
              <a:tr h="348906">
                <a:tc>
                  <a:txBody>
                    <a:bodyPr/>
                    <a:lstStyle/>
                    <a:p>
                      <a:r>
                        <a:rPr lang="en-US"/>
                        <a:t>Metal</a:t>
                      </a:r>
                    </a:p>
                  </a:txBody>
                  <a:tcPr anchor="ctr"/>
                </a:tc>
                <a:tc>
                  <a:txBody>
                    <a:bodyPr/>
                    <a:lstStyle/>
                    <a:p>
                      <a:r>
                        <a:rPr lang="en-US" dirty="0"/>
                        <a:t>1.00</a:t>
                      </a:r>
                    </a:p>
                  </a:txBody>
                  <a:tcPr anchor="ctr"/>
                </a:tc>
                <a:tc>
                  <a:txBody>
                    <a:bodyPr/>
                    <a:lstStyle/>
                    <a:p>
                      <a:r>
                        <a:rPr lang="en-US" dirty="0"/>
                        <a:t>0.99</a:t>
                      </a:r>
                    </a:p>
                  </a:txBody>
                  <a:tcPr anchor="ctr"/>
                </a:tc>
                <a:tc>
                  <a:txBody>
                    <a:bodyPr/>
                    <a:lstStyle/>
                    <a:p>
                      <a:r>
                        <a:rPr lang="en-US"/>
                        <a:t>1.00</a:t>
                      </a:r>
                    </a:p>
                  </a:txBody>
                  <a:tcPr anchor="ctr"/>
                </a:tc>
                <a:tc>
                  <a:txBody>
                    <a:bodyPr/>
                    <a:lstStyle/>
                    <a:p>
                      <a:r>
                        <a:rPr lang="en-US"/>
                        <a:t>1010</a:t>
                      </a:r>
                    </a:p>
                  </a:txBody>
                  <a:tcPr anchor="ctr"/>
                </a:tc>
                <a:extLst>
                  <a:ext uri="{0D108BD9-81ED-4DB2-BD59-A6C34878D82A}">
                    <a16:rowId xmlns:a16="http://schemas.microsoft.com/office/drawing/2014/main" val="59445606"/>
                  </a:ext>
                </a:extLst>
              </a:tr>
              <a:tr h="348906">
                <a:tc>
                  <a:txBody>
                    <a:bodyPr/>
                    <a:lstStyle/>
                    <a:p>
                      <a:r>
                        <a:rPr lang="en-US"/>
                        <a:t>Paper</a:t>
                      </a:r>
                    </a:p>
                  </a:txBody>
                  <a:tcPr anchor="ctr"/>
                </a:tc>
                <a:tc>
                  <a:txBody>
                    <a:bodyPr/>
                    <a:lstStyle/>
                    <a:p>
                      <a:r>
                        <a:rPr lang="en-US"/>
                        <a:t>1.00</a:t>
                      </a:r>
                    </a:p>
                  </a:txBody>
                  <a:tcPr anchor="ctr"/>
                </a:tc>
                <a:tc>
                  <a:txBody>
                    <a:bodyPr/>
                    <a:lstStyle/>
                    <a:p>
                      <a:r>
                        <a:rPr lang="en-US"/>
                        <a:t>1.00</a:t>
                      </a:r>
                    </a:p>
                  </a:txBody>
                  <a:tcPr anchor="ctr"/>
                </a:tc>
                <a:tc>
                  <a:txBody>
                    <a:bodyPr/>
                    <a:lstStyle/>
                    <a:p>
                      <a:r>
                        <a:rPr lang="en-US" dirty="0"/>
                        <a:t>0.98</a:t>
                      </a:r>
                    </a:p>
                  </a:txBody>
                  <a:tcPr anchor="ctr"/>
                </a:tc>
                <a:tc>
                  <a:txBody>
                    <a:bodyPr/>
                    <a:lstStyle/>
                    <a:p>
                      <a:r>
                        <a:rPr lang="en-US"/>
                        <a:t>237</a:t>
                      </a:r>
                    </a:p>
                  </a:txBody>
                  <a:tcPr anchor="ctr"/>
                </a:tc>
                <a:extLst>
                  <a:ext uri="{0D108BD9-81ED-4DB2-BD59-A6C34878D82A}">
                    <a16:rowId xmlns:a16="http://schemas.microsoft.com/office/drawing/2014/main" val="3845779919"/>
                  </a:ext>
                </a:extLst>
              </a:tr>
              <a:tr h="348906">
                <a:tc>
                  <a:txBody>
                    <a:bodyPr/>
                    <a:lstStyle/>
                    <a:p>
                      <a:r>
                        <a:rPr lang="en-US"/>
                        <a:t>Plastic</a:t>
                      </a:r>
                    </a:p>
                  </a:txBody>
                  <a:tcPr anchor="ctr"/>
                </a:tc>
                <a:tc>
                  <a:txBody>
                    <a:bodyPr/>
                    <a:lstStyle/>
                    <a:p>
                      <a:r>
                        <a:rPr lang="en-US"/>
                        <a:t>0.99</a:t>
                      </a:r>
                    </a:p>
                  </a:txBody>
                  <a:tcPr anchor="ctr"/>
                </a:tc>
                <a:tc>
                  <a:txBody>
                    <a:bodyPr/>
                    <a:lstStyle/>
                    <a:p>
                      <a:r>
                        <a:rPr lang="en-US"/>
                        <a:t>1.00</a:t>
                      </a:r>
                    </a:p>
                  </a:txBody>
                  <a:tcPr anchor="ctr"/>
                </a:tc>
                <a:tc>
                  <a:txBody>
                    <a:bodyPr/>
                    <a:lstStyle/>
                    <a:p>
                      <a:r>
                        <a:rPr lang="en-US" dirty="0"/>
                        <a:t>0.99</a:t>
                      </a:r>
                    </a:p>
                  </a:txBody>
                  <a:tcPr anchor="ctr"/>
                </a:tc>
                <a:tc>
                  <a:txBody>
                    <a:bodyPr/>
                    <a:lstStyle/>
                    <a:p>
                      <a:r>
                        <a:rPr lang="en-US"/>
                        <a:t>200</a:t>
                      </a:r>
                    </a:p>
                  </a:txBody>
                  <a:tcPr anchor="ctr"/>
                </a:tc>
                <a:extLst>
                  <a:ext uri="{0D108BD9-81ED-4DB2-BD59-A6C34878D82A}">
                    <a16:rowId xmlns:a16="http://schemas.microsoft.com/office/drawing/2014/main" val="2741188281"/>
                  </a:ext>
                </a:extLst>
              </a:tr>
              <a:tr h="348906">
                <a:tc>
                  <a:txBody>
                    <a:bodyPr/>
                    <a:lstStyle/>
                    <a:p>
                      <a:r>
                        <a:rPr lang="en-US"/>
                        <a:t>Trash</a:t>
                      </a:r>
                    </a:p>
                  </a:txBody>
                  <a:tcPr anchor="ctr"/>
                </a:tc>
                <a:tc>
                  <a:txBody>
                    <a:bodyPr/>
                    <a:lstStyle/>
                    <a:p>
                      <a:r>
                        <a:rPr lang="en-US"/>
                        <a:t>0.99</a:t>
                      </a:r>
                    </a:p>
                  </a:txBody>
                  <a:tcPr anchor="ctr"/>
                </a:tc>
                <a:tc>
                  <a:txBody>
                    <a:bodyPr/>
                    <a:lstStyle/>
                    <a:p>
                      <a:r>
                        <a:rPr lang="en-US"/>
                        <a:t>0.98</a:t>
                      </a:r>
                    </a:p>
                  </a:txBody>
                  <a:tcPr anchor="ctr"/>
                </a:tc>
                <a:tc>
                  <a:txBody>
                    <a:bodyPr/>
                    <a:lstStyle/>
                    <a:p>
                      <a:r>
                        <a:rPr lang="en-US"/>
                        <a:t>0.98</a:t>
                      </a:r>
                    </a:p>
                  </a:txBody>
                  <a:tcPr anchor="ctr"/>
                </a:tc>
                <a:tc>
                  <a:txBody>
                    <a:bodyPr/>
                    <a:lstStyle/>
                    <a:p>
                      <a:r>
                        <a:rPr lang="en-US"/>
                        <a:t>827</a:t>
                      </a:r>
                    </a:p>
                  </a:txBody>
                  <a:tcPr anchor="ctr"/>
                </a:tc>
                <a:extLst>
                  <a:ext uri="{0D108BD9-81ED-4DB2-BD59-A6C34878D82A}">
                    <a16:rowId xmlns:a16="http://schemas.microsoft.com/office/drawing/2014/main" val="1721571624"/>
                  </a:ext>
                </a:extLst>
              </a:tr>
              <a:tr h="348906">
                <a:tc>
                  <a:txBody>
                    <a:bodyPr/>
                    <a:lstStyle/>
                    <a:p>
                      <a:r>
                        <a:rPr lang="en-US" b="1" dirty="0"/>
                        <a:t>Accuracy</a:t>
                      </a:r>
                      <a:endParaRPr lang="en-US" dirty="0"/>
                    </a:p>
                  </a:txBody>
                  <a:tcPr anchor="ctr"/>
                </a:tc>
                <a:tc>
                  <a:txBody>
                    <a:bodyPr/>
                    <a:lstStyle/>
                    <a:p>
                      <a:r>
                        <a:rPr lang="en-US" b="1"/>
                        <a:t>0.99</a:t>
                      </a:r>
                      <a:endParaRPr lang="en-US"/>
                    </a:p>
                  </a:txBody>
                  <a:tcPr anchor="ctr"/>
                </a:tc>
                <a:tc>
                  <a:txBody>
                    <a:bodyPr/>
                    <a:lstStyle/>
                    <a:p>
                      <a:endParaRPr lang="en-US"/>
                    </a:p>
                  </a:txBody>
                  <a:tcPr anchor="ctr"/>
                </a:tc>
                <a:tc>
                  <a:txBody>
                    <a:bodyPr/>
                    <a:lstStyle/>
                    <a:p>
                      <a:endParaRPr lang="en-US" dirty="0"/>
                    </a:p>
                  </a:txBody>
                  <a:tcPr anchor="ctr"/>
                </a:tc>
                <a:tc>
                  <a:txBody>
                    <a:bodyPr/>
                    <a:lstStyle/>
                    <a:p>
                      <a:endParaRPr lang="en-US"/>
                    </a:p>
                  </a:txBody>
                  <a:tcPr anchor="ctr"/>
                </a:tc>
                <a:extLst>
                  <a:ext uri="{0D108BD9-81ED-4DB2-BD59-A6C34878D82A}">
                    <a16:rowId xmlns:a16="http://schemas.microsoft.com/office/drawing/2014/main" val="1835984382"/>
                  </a:ext>
                </a:extLst>
              </a:tr>
              <a:tr h="348906">
                <a:tc>
                  <a:txBody>
                    <a:bodyPr/>
                    <a:lstStyle/>
                    <a:p>
                      <a:r>
                        <a:rPr lang="en-US" b="1"/>
                        <a:t>Macro avg</a:t>
                      </a:r>
                      <a:endParaRPr lang="en-US"/>
                    </a:p>
                  </a:txBody>
                  <a:tcPr anchor="ctr"/>
                </a:tc>
                <a:tc>
                  <a:txBody>
                    <a:bodyPr/>
                    <a:lstStyle/>
                    <a:p>
                      <a:r>
                        <a:rPr lang="en-US" b="1"/>
                        <a:t>0.98</a:t>
                      </a:r>
                      <a:endParaRPr lang="en-US"/>
                    </a:p>
                  </a:txBody>
                  <a:tcPr anchor="ctr"/>
                </a:tc>
                <a:tc>
                  <a:txBody>
                    <a:bodyPr/>
                    <a:lstStyle/>
                    <a:p>
                      <a:r>
                        <a:rPr lang="en-US" b="1"/>
                        <a:t>1.00</a:t>
                      </a:r>
                      <a:endParaRPr lang="en-US"/>
                    </a:p>
                  </a:txBody>
                  <a:tcPr anchor="ctr"/>
                </a:tc>
                <a:tc>
                  <a:txBody>
                    <a:bodyPr/>
                    <a:lstStyle/>
                    <a:p>
                      <a:r>
                        <a:rPr lang="en-US" b="1"/>
                        <a:t>0.98</a:t>
                      </a:r>
                      <a:endParaRPr lang="en-US"/>
                    </a:p>
                  </a:txBody>
                  <a:tcPr anchor="ctr"/>
                </a:tc>
                <a:tc>
                  <a:txBody>
                    <a:bodyPr/>
                    <a:lstStyle/>
                    <a:p>
                      <a:r>
                        <a:rPr lang="en-US" b="1"/>
                        <a:t>7661</a:t>
                      </a:r>
                      <a:endParaRPr lang="en-US"/>
                    </a:p>
                  </a:txBody>
                  <a:tcPr anchor="ctr"/>
                </a:tc>
                <a:extLst>
                  <a:ext uri="{0D108BD9-81ED-4DB2-BD59-A6C34878D82A}">
                    <a16:rowId xmlns:a16="http://schemas.microsoft.com/office/drawing/2014/main" val="3245365610"/>
                  </a:ext>
                </a:extLst>
              </a:tr>
              <a:tr h="348906">
                <a:tc>
                  <a:txBody>
                    <a:bodyPr/>
                    <a:lstStyle/>
                    <a:p>
                      <a:r>
                        <a:rPr lang="en-US" b="1" dirty="0"/>
                        <a:t>Weighted avg</a:t>
                      </a:r>
                      <a:endParaRPr lang="en-US" dirty="0"/>
                    </a:p>
                  </a:txBody>
                  <a:tcPr anchor="ctr"/>
                </a:tc>
                <a:tc>
                  <a:txBody>
                    <a:bodyPr/>
                    <a:lstStyle/>
                    <a:p>
                      <a:r>
                        <a:rPr lang="en-US" b="1"/>
                        <a:t>0.98</a:t>
                      </a:r>
                      <a:endParaRPr lang="en-US"/>
                    </a:p>
                  </a:txBody>
                  <a:tcPr anchor="ctr"/>
                </a:tc>
                <a:tc>
                  <a:txBody>
                    <a:bodyPr/>
                    <a:lstStyle/>
                    <a:p>
                      <a:r>
                        <a:rPr lang="en-US" b="1" dirty="0"/>
                        <a:t>0.99</a:t>
                      </a:r>
                      <a:endParaRPr lang="en-US" dirty="0"/>
                    </a:p>
                  </a:txBody>
                  <a:tcPr anchor="ctr"/>
                </a:tc>
                <a:tc>
                  <a:txBody>
                    <a:bodyPr/>
                    <a:lstStyle/>
                    <a:p>
                      <a:r>
                        <a:rPr lang="en-US" b="1"/>
                        <a:t>0.99</a:t>
                      </a:r>
                      <a:endParaRPr lang="en-US"/>
                    </a:p>
                  </a:txBody>
                  <a:tcPr anchor="ctr"/>
                </a:tc>
                <a:tc>
                  <a:txBody>
                    <a:bodyPr/>
                    <a:lstStyle/>
                    <a:p>
                      <a:r>
                        <a:rPr lang="en-US" b="1" dirty="0"/>
                        <a:t>7661</a:t>
                      </a:r>
                      <a:endParaRPr lang="en-US" dirty="0"/>
                    </a:p>
                  </a:txBody>
                  <a:tcPr anchor="ctr"/>
                </a:tc>
                <a:extLst>
                  <a:ext uri="{0D108BD9-81ED-4DB2-BD59-A6C34878D82A}">
                    <a16:rowId xmlns:a16="http://schemas.microsoft.com/office/drawing/2014/main" val="3456699077"/>
                  </a:ext>
                </a:extLst>
              </a:tr>
            </a:tbl>
          </a:graphicData>
        </a:graphic>
      </p:graphicFrame>
      <p:sp>
        <p:nvSpPr>
          <p:cNvPr id="14" name="TextBox 13">
            <a:extLst>
              <a:ext uri="{FF2B5EF4-FFF2-40B4-BE49-F238E27FC236}">
                <a16:creationId xmlns:a16="http://schemas.microsoft.com/office/drawing/2014/main" id="{763FDB31-1CC3-A868-C061-2EA073F2F062}"/>
              </a:ext>
            </a:extLst>
          </p:cNvPr>
          <p:cNvSpPr txBox="1"/>
          <p:nvPr/>
        </p:nvSpPr>
        <p:spPr>
          <a:xfrm>
            <a:off x="253181" y="5029200"/>
            <a:ext cx="5461819" cy="646331"/>
          </a:xfrm>
          <a:prstGeom prst="rect">
            <a:avLst/>
          </a:prstGeom>
          <a:noFill/>
        </p:spPr>
        <p:txBody>
          <a:bodyPr wrap="square">
            <a:spAutoFit/>
          </a:bodyPr>
          <a:lstStyle/>
          <a:p>
            <a:r>
              <a:rPr lang="en-US" dirty="0"/>
              <a:t>Table 1: Trainable and Testable Parameters of Different Models</a:t>
            </a:r>
          </a:p>
        </p:txBody>
      </p:sp>
      <p:sp>
        <p:nvSpPr>
          <p:cNvPr id="16" name="TextBox 15">
            <a:extLst>
              <a:ext uri="{FF2B5EF4-FFF2-40B4-BE49-F238E27FC236}">
                <a16:creationId xmlns:a16="http://schemas.microsoft.com/office/drawing/2014/main" id="{BE08CE36-C615-C76F-0A8B-33ACF587FF45}"/>
              </a:ext>
            </a:extLst>
          </p:cNvPr>
          <p:cNvSpPr txBox="1"/>
          <p:nvPr/>
        </p:nvSpPr>
        <p:spPr>
          <a:xfrm>
            <a:off x="6132871" y="4953000"/>
            <a:ext cx="6135329" cy="646331"/>
          </a:xfrm>
          <a:prstGeom prst="rect">
            <a:avLst/>
          </a:prstGeom>
          <a:noFill/>
        </p:spPr>
        <p:txBody>
          <a:bodyPr wrap="square">
            <a:spAutoFit/>
          </a:bodyPr>
          <a:lstStyle/>
          <a:p>
            <a:r>
              <a:rPr lang="en-US" dirty="0"/>
              <a:t>Table 2: Precision, Recall, F1 Score, and Support for Waste Classification</a:t>
            </a:r>
          </a:p>
        </p:txBody>
      </p:sp>
    </p:spTree>
    <p:extLst>
      <p:ext uri="{BB962C8B-B14F-4D97-AF65-F5344CB8AC3E}">
        <p14:creationId xmlns:p14="http://schemas.microsoft.com/office/powerpoint/2010/main" val="2769435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4">
            <a:extLst>
              <a:ext uri="{FF2B5EF4-FFF2-40B4-BE49-F238E27FC236}">
                <a16:creationId xmlns:a16="http://schemas.microsoft.com/office/drawing/2014/main" id="{4983DD2D-C5B4-D5BC-230E-3B20F2C058C0}"/>
              </a:ext>
            </a:extLst>
          </p:cNvPr>
          <p:cNvPicPr>
            <a:picLocks/>
          </p:cNvPicPr>
          <p:nvPr/>
        </p:nvPicPr>
        <p:blipFill>
          <a:blip r:embed="rId2" cstate="print"/>
          <a:stretch>
            <a:fillRect/>
          </a:stretch>
        </p:blipFill>
        <p:spPr>
          <a:xfrm>
            <a:off x="533400" y="1066800"/>
            <a:ext cx="10515600" cy="4343400"/>
          </a:xfrm>
          <a:prstGeom prst="rect">
            <a:avLst/>
          </a:prstGeom>
        </p:spPr>
      </p:pic>
      <p:sp>
        <p:nvSpPr>
          <p:cNvPr id="6" name="TextBox 5">
            <a:extLst>
              <a:ext uri="{FF2B5EF4-FFF2-40B4-BE49-F238E27FC236}">
                <a16:creationId xmlns:a16="http://schemas.microsoft.com/office/drawing/2014/main" id="{52597FFE-4BA1-2933-759D-FD2AA01380EE}"/>
              </a:ext>
            </a:extLst>
          </p:cNvPr>
          <p:cNvSpPr txBox="1"/>
          <p:nvPr/>
        </p:nvSpPr>
        <p:spPr>
          <a:xfrm>
            <a:off x="2057400" y="5867400"/>
            <a:ext cx="8077200" cy="369332"/>
          </a:xfrm>
          <a:prstGeom prst="rect">
            <a:avLst/>
          </a:prstGeom>
          <a:noFill/>
        </p:spPr>
        <p:txBody>
          <a:bodyPr wrap="square">
            <a:spAutoFit/>
          </a:bodyPr>
          <a:lstStyle/>
          <a:p>
            <a:pPr marL="43180" marR="635" algn="ctr">
              <a:spcBef>
                <a:spcPts val="5"/>
              </a:spcBef>
            </a:pPr>
            <a:r>
              <a:rPr lang="en-US" sz="1800" b="1" spc="30" dirty="0">
                <a:effectLst/>
                <a:latin typeface="Georgia" panose="02040502050405020303" pitchFamily="18" charset="0"/>
                <a:ea typeface="Times New Roman" panose="02020603050405020304" pitchFamily="18" charset="0"/>
              </a:rPr>
              <a:t>Fig:1 </a:t>
            </a:r>
            <a:r>
              <a:rPr lang="en-US" sz="1800" spc="-10" dirty="0">
                <a:effectLst/>
                <a:latin typeface="Georgia" panose="02040502050405020303" pitchFamily="18" charset="0"/>
                <a:ea typeface="Times New Roman" panose="02020603050405020304" pitchFamily="18" charset="0"/>
              </a:rPr>
              <a:t>InceptionV3,MobileNetV2,Vgg16</a:t>
            </a:r>
            <a:endParaRPr lang="en-US" sz="2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4887239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685D8-063E-F0C8-F17E-1474C91AD56E}"/>
              </a:ext>
            </a:extLst>
          </p:cNvPr>
          <p:cNvSpPr>
            <a:spLocks noGrp="1"/>
          </p:cNvSpPr>
          <p:nvPr>
            <p:ph type="title"/>
          </p:nvPr>
        </p:nvSpPr>
        <p:spPr>
          <a:xfrm>
            <a:off x="3657599" y="685800"/>
            <a:ext cx="7488935" cy="492442"/>
          </a:xfrm>
        </p:spPr>
        <p:txBody>
          <a:bodyPr/>
          <a:lstStyle/>
          <a:p>
            <a:r>
              <a:rPr lang="en-US" sz="3200" dirty="0"/>
              <a:t>FrontEnd Screens</a:t>
            </a:r>
          </a:p>
        </p:txBody>
      </p:sp>
      <p:pic>
        <p:nvPicPr>
          <p:cNvPr id="4" name="Picture 3">
            <a:extLst>
              <a:ext uri="{FF2B5EF4-FFF2-40B4-BE49-F238E27FC236}">
                <a16:creationId xmlns:a16="http://schemas.microsoft.com/office/drawing/2014/main" id="{35323BC4-AC79-7F8A-21D4-FEA0B2EB1D1B}"/>
              </a:ext>
            </a:extLst>
          </p:cNvPr>
          <p:cNvPicPr>
            <a:picLocks noChangeAspect="1"/>
          </p:cNvPicPr>
          <p:nvPr/>
        </p:nvPicPr>
        <p:blipFill>
          <a:blip r:embed="rId2"/>
          <a:stretch>
            <a:fillRect/>
          </a:stretch>
        </p:blipFill>
        <p:spPr>
          <a:xfrm>
            <a:off x="1177919" y="1752600"/>
            <a:ext cx="9578023" cy="3810000"/>
          </a:xfrm>
          <a:prstGeom prst="rect">
            <a:avLst/>
          </a:prstGeom>
        </p:spPr>
      </p:pic>
    </p:spTree>
    <p:extLst>
      <p:ext uri="{BB962C8B-B14F-4D97-AF65-F5344CB8AC3E}">
        <p14:creationId xmlns:p14="http://schemas.microsoft.com/office/powerpoint/2010/main" val="17235407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8FB6C4A-EEDF-0B4E-4E9B-030062955A2B}"/>
              </a:ext>
            </a:extLst>
          </p:cNvPr>
          <p:cNvSpPr>
            <a:spLocks noGrp="1"/>
          </p:cNvSpPr>
          <p:nvPr>
            <p:ph type="body" idx="1"/>
          </p:nvPr>
        </p:nvSpPr>
        <p:spPr>
          <a:xfrm>
            <a:off x="2819400" y="5105400"/>
            <a:ext cx="6324600" cy="830997"/>
          </a:xfrm>
        </p:spPr>
        <p:txBody>
          <a:bodyPr/>
          <a:lstStyle/>
          <a:p>
            <a:r>
              <a:rPr lang="en-US" sz="1800" dirty="0"/>
              <a:t>The above image shows the project  using the advanced deep learning </a:t>
            </a:r>
            <a:r>
              <a:rPr lang="en-US" sz="1800" dirty="0" err="1"/>
              <a:t>techinques</a:t>
            </a:r>
            <a:r>
              <a:rPr lang="en-US" sz="1800" dirty="0"/>
              <a:t> to classify waste into categories like plastic, paper metal and glass</a:t>
            </a:r>
          </a:p>
        </p:txBody>
      </p:sp>
      <p:pic>
        <p:nvPicPr>
          <p:cNvPr id="4" name="Picture 3">
            <a:extLst>
              <a:ext uri="{FF2B5EF4-FFF2-40B4-BE49-F238E27FC236}">
                <a16:creationId xmlns:a16="http://schemas.microsoft.com/office/drawing/2014/main" id="{CA4281F0-C2BD-482A-0AFC-AA9868FBC6DF}"/>
              </a:ext>
            </a:extLst>
          </p:cNvPr>
          <p:cNvPicPr>
            <a:picLocks noChangeAspect="1"/>
          </p:cNvPicPr>
          <p:nvPr/>
        </p:nvPicPr>
        <p:blipFill>
          <a:blip r:embed="rId2"/>
          <a:stretch>
            <a:fillRect/>
          </a:stretch>
        </p:blipFill>
        <p:spPr>
          <a:xfrm>
            <a:off x="1524000" y="632146"/>
            <a:ext cx="9605516" cy="4092254"/>
          </a:xfrm>
          <a:prstGeom prst="rect">
            <a:avLst/>
          </a:prstGeom>
        </p:spPr>
      </p:pic>
    </p:spTree>
    <p:extLst>
      <p:ext uri="{BB962C8B-B14F-4D97-AF65-F5344CB8AC3E}">
        <p14:creationId xmlns:p14="http://schemas.microsoft.com/office/powerpoint/2010/main" val="9817522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6C1427B-751A-6821-1919-B26DF611C1CE}"/>
              </a:ext>
            </a:extLst>
          </p:cNvPr>
          <p:cNvPicPr>
            <a:picLocks noChangeAspect="1"/>
          </p:cNvPicPr>
          <p:nvPr/>
        </p:nvPicPr>
        <p:blipFill>
          <a:blip r:embed="rId2"/>
          <a:stretch>
            <a:fillRect/>
          </a:stretch>
        </p:blipFill>
        <p:spPr>
          <a:xfrm>
            <a:off x="354390" y="1219200"/>
            <a:ext cx="10770810" cy="4953000"/>
          </a:xfrm>
          <a:prstGeom prst="rect">
            <a:avLst/>
          </a:prstGeom>
        </p:spPr>
      </p:pic>
    </p:spTree>
    <p:extLst>
      <p:ext uri="{BB962C8B-B14F-4D97-AF65-F5344CB8AC3E}">
        <p14:creationId xmlns:p14="http://schemas.microsoft.com/office/powerpoint/2010/main" val="26889701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DA504B6-B363-2EA6-10AF-BAA1856ED562}"/>
              </a:ext>
            </a:extLst>
          </p:cNvPr>
          <p:cNvPicPr>
            <a:picLocks noChangeAspect="1"/>
          </p:cNvPicPr>
          <p:nvPr/>
        </p:nvPicPr>
        <p:blipFill>
          <a:blip r:embed="rId2"/>
          <a:stretch>
            <a:fillRect/>
          </a:stretch>
        </p:blipFill>
        <p:spPr>
          <a:xfrm>
            <a:off x="990600" y="1176094"/>
            <a:ext cx="10287322" cy="4961816"/>
          </a:xfrm>
          <a:prstGeom prst="rect">
            <a:avLst/>
          </a:prstGeom>
        </p:spPr>
      </p:pic>
    </p:spTree>
    <p:extLst>
      <p:ext uri="{BB962C8B-B14F-4D97-AF65-F5344CB8AC3E}">
        <p14:creationId xmlns:p14="http://schemas.microsoft.com/office/powerpoint/2010/main" val="38972124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6C2DA-2E8B-DAB4-7689-ACA32652D6DD}"/>
              </a:ext>
            </a:extLst>
          </p:cNvPr>
          <p:cNvSpPr>
            <a:spLocks noGrp="1"/>
          </p:cNvSpPr>
          <p:nvPr>
            <p:ph type="title"/>
          </p:nvPr>
        </p:nvSpPr>
        <p:spPr>
          <a:xfrm>
            <a:off x="2743200" y="685800"/>
            <a:ext cx="8403334" cy="685800"/>
          </a:xfrm>
        </p:spPr>
        <p:txBody>
          <a:bodyPr/>
          <a:lstStyle/>
          <a:p>
            <a:r>
              <a:rPr lang="en-US" sz="3200" dirty="0"/>
              <a:t>Conclusion and FutureScope</a:t>
            </a:r>
          </a:p>
        </p:txBody>
      </p:sp>
      <p:sp>
        <p:nvSpPr>
          <p:cNvPr id="3" name="Text Placeholder 2">
            <a:extLst>
              <a:ext uri="{FF2B5EF4-FFF2-40B4-BE49-F238E27FC236}">
                <a16:creationId xmlns:a16="http://schemas.microsoft.com/office/drawing/2014/main" id="{B199BDCB-3DF3-D708-7EE6-016D1056C54F}"/>
              </a:ext>
            </a:extLst>
          </p:cNvPr>
          <p:cNvSpPr>
            <a:spLocks noGrp="1"/>
          </p:cNvSpPr>
          <p:nvPr>
            <p:ph type="body" idx="1"/>
          </p:nvPr>
        </p:nvSpPr>
        <p:spPr>
          <a:xfrm>
            <a:off x="762000" y="1447800"/>
            <a:ext cx="10591799" cy="4876801"/>
          </a:xfrm>
        </p:spPr>
        <p:txBody>
          <a:bodyPr/>
          <a:lstStyle/>
          <a:p>
            <a:pPr marL="0" indent="0">
              <a:buNone/>
            </a:pPr>
            <a:r>
              <a:rPr lang="en-US" sz="2000" dirty="0">
                <a:latin typeface="Arial" panose="020B0604020202020204" pitchFamily="34" charset="0"/>
              </a:rPr>
              <a:t>1.</a:t>
            </a:r>
            <a:r>
              <a:rPr lang="en-US" sz="2000" b="1" dirty="0"/>
              <a:t> High Classification Accuracy</a:t>
            </a:r>
            <a:r>
              <a:rPr lang="en-US" sz="2000" dirty="0"/>
              <a:t>: The proposed waste classification system, utilizing InceptionV3 with Multi-Objective Beluga Whale Optimization (MOBWO), achieved an impressive accuracy of 97.75%, significantly outperforming traditional methods in terms of classification precision.</a:t>
            </a:r>
          </a:p>
          <a:p>
            <a:endParaRPr lang="en-US" sz="2000" dirty="0"/>
          </a:p>
          <a:p>
            <a:pPr marL="0" indent="0">
              <a:buNone/>
            </a:pPr>
            <a:r>
              <a:rPr lang="en-US" sz="2000" dirty="0"/>
              <a:t>2.</a:t>
            </a:r>
            <a:r>
              <a:rPr lang="en-US" sz="2000" b="1" dirty="0"/>
              <a:t> Effective Handling of Class Imbalance</a:t>
            </a:r>
            <a:r>
              <a:rPr lang="en-US" sz="2000" dirty="0"/>
              <a:t>: The system effectively addresses class imbalance problems by incorporating data augmentation and oversampling techniques, which improve model generalization and enhance the overall performance of waste classification.</a:t>
            </a:r>
          </a:p>
          <a:p>
            <a:pPr marL="0" indent="0">
              <a:buNone/>
            </a:pPr>
            <a:endParaRPr lang="en-US" sz="2000" dirty="0"/>
          </a:p>
          <a:p>
            <a:pPr marL="0" indent="0">
              <a:buNone/>
            </a:pPr>
            <a:r>
              <a:rPr lang="en-US" sz="2000" dirty="0"/>
              <a:t>3.</a:t>
            </a:r>
            <a:r>
              <a:rPr lang="en-US" sz="2000" b="1" dirty="0"/>
              <a:t> </a:t>
            </a:r>
            <a:r>
              <a:rPr lang="en-US" sz="2000" b="1" dirty="0" err="1"/>
              <a:t>calability</a:t>
            </a:r>
            <a:r>
              <a:rPr lang="en-US" sz="2000" b="1" dirty="0"/>
              <a:t> and Adaptability</a:t>
            </a:r>
            <a:r>
              <a:rPr lang="en-US" sz="2000" dirty="0"/>
              <a:t>: The solution is highly scalable and adaptable to real-world scenarios. It offers potential integration into smart city infrastructures and other large-scale waste management systems, contributing to sustainability efforts.</a:t>
            </a:r>
          </a:p>
          <a:p>
            <a:pPr marL="0" marR="0" indent="0">
              <a:spcBef>
                <a:spcPts val="145"/>
              </a:spcBef>
              <a:buNone/>
            </a:pPr>
            <a:endParaRPr lang="en-US" sz="2000" dirty="0">
              <a:effectLst/>
              <a:latin typeface="Times New Roman" panose="02020603050405020304" pitchFamily="18" charset="0"/>
              <a:ea typeface="Times New Roman" panose="02020603050405020304" pitchFamily="18" charset="0"/>
            </a:endParaRPr>
          </a:p>
          <a:p>
            <a:pPr marL="0" indent="0">
              <a:buNone/>
            </a:pPr>
            <a:r>
              <a:rPr lang="en-US" sz="2000" dirty="0">
                <a:effectLst/>
                <a:latin typeface="Arial" panose="020B0604020202020204" pitchFamily="34" charset="0"/>
                <a:ea typeface="Times New Roman" panose="02020603050405020304" pitchFamily="18" charset="0"/>
                <a:cs typeface="Arial" panose="020B0604020202020204" pitchFamily="34" charset="0"/>
              </a:rPr>
              <a:t>4</a:t>
            </a:r>
            <a:r>
              <a:rPr lang="en-US" sz="2000" dirty="0"/>
              <a:t>.</a:t>
            </a:r>
            <a:r>
              <a:rPr lang="en-US" sz="2000" b="1" dirty="0"/>
              <a:t> Future Improvements</a:t>
            </a:r>
            <a:r>
              <a:rPr lang="en-US" sz="2000" dirty="0"/>
              <a:t>: Future work will focus on expanding the dataset, implementing real-time waste classification, and enhancing the model's scalability for broader environmental applications, ensuring the system remains effective in addressing global waste management challenges.</a:t>
            </a:r>
            <a:endParaRPr lang="en-US" sz="2000" dirty="0">
              <a:effectLst/>
              <a:latin typeface="Arial" panose="020B0604020202020204" pitchFamily="34" charset="0"/>
              <a:ea typeface="Times New Roman" panose="02020603050405020304" pitchFamily="18" charset="0"/>
              <a:cs typeface="Arial" panose="020B0604020202020204" pitchFamily="34" charset="0"/>
            </a:endParaRPr>
          </a:p>
          <a:p>
            <a:endParaRPr lang="en-US" dirty="0"/>
          </a:p>
        </p:txBody>
      </p:sp>
    </p:spTree>
    <p:extLst>
      <p:ext uri="{BB962C8B-B14F-4D97-AF65-F5344CB8AC3E}">
        <p14:creationId xmlns:p14="http://schemas.microsoft.com/office/powerpoint/2010/main" val="14602899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BA103-5EB1-2DF2-41E1-FAA15D571790}"/>
              </a:ext>
            </a:extLst>
          </p:cNvPr>
          <p:cNvSpPr>
            <a:spLocks noGrp="1"/>
          </p:cNvSpPr>
          <p:nvPr>
            <p:ph type="title"/>
          </p:nvPr>
        </p:nvSpPr>
        <p:spPr>
          <a:xfrm>
            <a:off x="1295400" y="838200"/>
            <a:ext cx="9851134" cy="553998"/>
          </a:xfrm>
        </p:spPr>
        <p:txBody>
          <a:bodyPr/>
          <a:lstStyle/>
          <a:p>
            <a:r>
              <a:rPr lang="en-US" sz="3600" dirty="0"/>
              <a:t>                            </a:t>
            </a:r>
            <a:r>
              <a:rPr lang="en-US" sz="3200" dirty="0"/>
              <a:t>REFRENCES</a:t>
            </a:r>
          </a:p>
        </p:txBody>
      </p:sp>
      <p:sp>
        <p:nvSpPr>
          <p:cNvPr id="3" name="Text Placeholder 2">
            <a:extLst>
              <a:ext uri="{FF2B5EF4-FFF2-40B4-BE49-F238E27FC236}">
                <a16:creationId xmlns:a16="http://schemas.microsoft.com/office/drawing/2014/main" id="{0B61C151-9070-9493-A516-E19251A3352E}"/>
              </a:ext>
            </a:extLst>
          </p:cNvPr>
          <p:cNvSpPr>
            <a:spLocks noGrp="1"/>
          </p:cNvSpPr>
          <p:nvPr>
            <p:ph type="body" idx="1"/>
          </p:nvPr>
        </p:nvSpPr>
        <p:spPr>
          <a:xfrm>
            <a:off x="228600" y="1524000"/>
            <a:ext cx="11887199" cy="4800600"/>
          </a:xfrm>
        </p:spPr>
        <p:txBody>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1. Bobe, S., Adhav, P., Bhalerao, O., &amp; Chaware, S. (2023, July). Review on Deep Learning Based Biomedical Waste Detection and Classification. In 2023 2nd International Conference on Edge Computing and Applications (ICECAA) (pp. 1071-1076). IEEE.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2. Rahmad, M. A., Midi, N. S., Zaini, S. A., Yusoff, S. H., &amp; Mohamad, S. Y. (2018, September). Material classification of recyclable waste using the weight and size of waste. In 2018 7th International Conference on Computer and Communication Engineering (ICCCE) (pp. 44-49). IEEE.</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3. Tripathi, R., Shetty, H., Patil, K., Ingawale, P., &amp; Trivedi, M. (2023, October). Intelligent Waste Material Classification Using EfficientNet-B3 Convolutional Neural Network for Enhanced Waste Management. In 2023 International Conference on Self Sustainable Artificial Intelligence Systems (ICSSAS) (pp. 132-137). IEEE.</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lang="en-US" sz="1800" dirty="0"/>
              <a:t>4. M. Sireesha, S. N. TirumalaRao, Srikanth Vemuru, Frequent Itemset Mining Algorithms: A Survey </a:t>
            </a:r>
            <a:r>
              <a:rPr lang="en-US" sz="1800" i="1" dirty="0"/>
              <a:t>Journal of Theoretical and Applied Information Technology</a:t>
            </a:r>
            <a:r>
              <a:rPr lang="en-US" sz="1800" dirty="0"/>
              <a:t> Vol - 96, No. 3, Feb - 2018 ISSN - 1992-8645, Pages – 744 – 755</a:t>
            </a:r>
            <a:endParaRPr kumimoji="0" lang="en-US" altLang="en-US" sz="1800" b="0" i="0" u="none" strike="noStrike" cap="none" normalizeH="0" baseline="0" dirty="0">
              <a:ln>
                <a:noFill/>
              </a:ln>
              <a:solidFill>
                <a:schemeClr val="tx1"/>
              </a:solidFill>
              <a:effectLst/>
              <a:latin typeface="Arial" panose="020B0604020202020204" pitchFamily="34" charset="0"/>
            </a:endParaRPr>
          </a:p>
          <a:p>
            <a:endParaRPr lang="en-US" dirty="0"/>
          </a:p>
        </p:txBody>
      </p:sp>
    </p:spTree>
    <p:extLst>
      <p:ext uri="{BB962C8B-B14F-4D97-AF65-F5344CB8AC3E}">
        <p14:creationId xmlns:p14="http://schemas.microsoft.com/office/powerpoint/2010/main" val="7081303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2889" rIns="0" bIns="0" rtlCol="0">
            <a:spAutoFit/>
          </a:bodyPr>
          <a:lstStyle/>
          <a:p>
            <a:pPr marL="1635125">
              <a:lnSpc>
                <a:spcPct val="100000"/>
              </a:lnSpc>
              <a:spcBef>
                <a:spcPts val="130"/>
              </a:spcBef>
            </a:pPr>
            <a:r>
              <a:rPr dirty="0"/>
              <a:t>QUESTIONS</a:t>
            </a:r>
            <a:r>
              <a:rPr spc="-150" dirty="0"/>
              <a:t> </a:t>
            </a:r>
            <a:r>
              <a:rPr spc="-20" dirty="0"/>
              <a:t>and</a:t>
            </a:r>
            <a:r>
              <a:rPr spc="-265" dirty="0"/>
              <a:t> </a:t>
            </a:r>
            <a:r>
              <a:rPr spc="-10" dirty="0"/>
              <a:t>ANSWERS</a:t>
            </a:r>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23-12-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29</a:t>
            </a:fld>
            <a:endParaRPr spc="-25" dirty="0"/>
          </a:p>
        </p:txBody>
      </p:sp>
      <p:pic>
        <p:nvPicPr>
          <p:cNvPr id="15362" name="Picture 2" descr="Free Closing Slides for PowerPoint and ...">
            <a:extLst>
              <a:ext uri="{FF2B5EF4-FFF2-40B4-BE49-F238E27FC236}">
                <a16:creationId xmlns:a16="http://schemas.microsoft.com/office/drawing/2014/main" id="{BCB30014-CFBC-DD7D-EFC9-F1A0A601CD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7399" y="1752600"/>
            <a:ext cx="8077200" cy="403624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7575" y="76201"/>
            <a:ext cx="10055225" cy="942565"/>
          </a:xfrm>
          <a:prstGeom prst="rect">
            <a:avLst/>
          </a:prstGeom>
        </p:spPr>
        <p:txBody>
          <a:bodyPr vert="horz" wrap="square" lIns="0" tIns="262889" rIns="0" bIns="0" rtlCol="0">
            <a:spAutoFit/>
          </a:bodyPr>
          <a:lstStyle/>
          <a:p>
            <a:pPr marL="3703320">
              <a:lnSpc>
                <a:spcPct val="100000"/>
              </a:lnSpc>
              <a:spcBef>
                <a:spcPts val="130"/>
              </a:spcBef>
            </a:pPr>
            <a:r>
              <a:rPr spc="-10" dirty="0"/>
              <a:t>ABSTRACT</a:t>
            </a:r>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23-12-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3</a:t>
            </a:fld>
            <a:endParaRPr spc="-25" dirty="0"/>
          </a:p>
        </p:txBody>
      </p:sp>
      <p:sp>
        <p:nvSpPr>
          <p:cNvPr id="12" name="Rectangle 2">
            <a:extLst>
              <a:ext uri="{FF2B5EF4-FFF2-40B4-BE49-F238E27FC236}">
                <a16:creationId xmlns:a16="http://schemas.microsoft.com/office/drawing/2014/main" id="{915846DB-C302-21B4-ECC5-73B70D5FF697}"/>
              </a:ext>
            </a:extLst>
          </p:cNvPr>
          <p:cNvSpPr>
            <a:spLocks noChangeArrowheads="1"/>
          </p:cNvSpPr>
          <p:nvPr/>
        </p:nvSpPr>
        <p:spPr bwMode="auto">
          <a:xfrm>
            <a:off x="917575" y="1411481"/>
            <a:ext cx="10228960"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sz="2400" dirty="0"/>
              <a:t>Efficient management of waste is crucial for sustainable development, especially with the ever-growing volume of municipal and household waste. Existing waste classification systems suffer from several challenges, including low recognition accuracy, class imbalance, and difficulty in scaling for real-world conditions. This paper proposes a solution by utilizing the InceptionV3 deep learning architecture and optimizing key hyperparameters using Multi-Objective Beluga Whale Optimization (MBWO) on the TrashNet dataset. The optimized system achieves impressive performance metrics, such as 97.75% accuracy, 99.55% specificity, and outperforms traditional methods with 98.88% accuracy. It categorizes waste into materials like paper, plastic, metal, and glass for efficient recycling and reduced landfill use.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2889" rIns="0" bIns="0" rtlCol="0">
            <a:spAutoFit/>
          </a:bodyPr>
          <a:lstStyle/>
          <a:p>
            <a:pPr marL="2133600">
              <a:lnSpc>
                <a:spcPct val="100000"/>
              </a:lnSpc>
              <a:spcBef>
                <a:spcPts val="130"/>
              </a:spcBef>
            </a:pPr>
            <a:r>
              <a:rPr spc="-10" dirty="0"/>
              <a:t>ACKNOWLEGEMENTS</a:t>
            </a:r>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23-12-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30</a:t>
            </a:fld>
            <a:endParaRPr spc="-25" dirty="0"/>
          </a:p>
        </p:txBody>
      </p:sp>
      <p:pic>
        <p:nvPicPr>
          <p:cNvPr id="7170" name="Picture 2">
            <a:extLst>
              <a:ext uri="{FF2B5EF4-FFF2-40B4-BE49-F238E27FC236}">
                <a16:creationId xmlns:a16="http://schemas.microsoft.com/office/drawing/2014/main" id="{37E8B3A7-D1C8-146A-9952-9992A213A94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14600" y="1219200"/>
            <a:ext cx="7086600" cy="373380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615AF85-126D-17F3-DE34-09BF67A48953}"/>
              </a:ext>
            </a:extLst>
          </p:cNvPr>
          <p:cNvSpPr txBox="1"/>
          <p:nvPr/>
        </p:nvSpPr>
        <p:spPr>
          <a:xfrm>
            <a:off x="8153400" y="4724400"/>
            <a:ext cx="3581400" cy="1477328"/>
          </a:xfrm>
          <a:prstGeom prst="rect">
            <a:avLst/>
          </a:prstGeom>
          <a:noFill/>
        </p:spPr>
        <p:txBody>
          <a:bodyPr wrap="square">
            <a:spAutoFit/>
          </a:bodyPr>
          <a:lstStyle/>
          <a:p>
            <a:r>
              <a:rPr lang="en-US" b="1" dirty="0"/>
              <a:t>            Presented By</a:t>
            </a:r>
          </a:p>
          <a:p>
            <a:endParaRPr lang="en-US" b="1" dirty="0"/>
          </a:p>
          <a:p>
            <a:r>
              <a:rPr lang="en-US" b="1" dirty="0"/>
              <a:t>M.Sreya Reddy    (21471A05N8</a:t>
            </a:r>
            <a:r>
              <a:rPr lang="en-US" b="1" dirty="0">
                <a:solidFill>
                  <a:srgbClr val="0070C0"/>
                </a:solidFill>
              </a:rPr>
              <a:t>)   </a:t>
            </a:r>
            <a:endParaRPr lang="en-US" b="1" dirty="0">
              <a:solidFill>
                <a:schemeClr val="tx1"/>
              </a:solidFill>
            </a:endParaRPr>
          </a:p>
          <a:p>
            <a:r>
              <a:rPr lang="en-US" b="1" dirty="0">
                <a:solidFill>
                  <a:schemeClr val="tx1"/>
                </a:solidFill>
              </a:rPr>
              <a:t>M.Madhavi            (2247A0522)   </a:t>
            </a:r>
          </a:p>
          <a:p>
            <a:r>
              <a:rPr lang="en-US" b="1" dirty="0">
                <a:solidFill>
                  <a:schemeClr val="tx1"/>
                </a:solidFill>
              </a:rPr>
              <a:t>P.Nikhitha            (2247A0504)</a:t>
            </a:r>
            <a:endParaRPr lang="en-IN" b="1" dirty="0">
              <a:solidFill>
                <a:schemeClr val="tx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262889" rIns="0" bIns="0" rtlCol="0">
            <a:spAutoFit/>
          </a:bodyPr>
          <a:lstStyle/>
          <a:p>
            <a:pPr marL="2989580">
              <a:lnSpc>
                <a:spcPct val="100000"/>
              </a:lnSpc>
              <a:spcBef>
                <a:spcPts val="130"/>
              </a:spcBef>
            </a:pPr>
            <a:r>
              <a:rPr spc="-10" dirty="0"/>
              <a:t>INTRODUCTION</a:t>
            </a:r>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23-12-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4</a:t>
            </a:fld>
            <a:endParaRPr spc="-25" dirty="0"/>
          </a:p>
        </p:txBody>
      </p:sp>
      <p:sp>
        <p:nvSpPr>
          <p:cNvPr id="3" name="object 3"/>
          <p:cNvSpPr txBox="1"/>
          <p:nvPr/>
        </p:nvSpPr>
        <p:spPr>
          <a:xfrm>
            <a:off x="1045463" y="1483468"/>
            <a:ext cx="10460736" cy="7363554"/>
          </a:xfrm>
          <a:prstGeom prst="rect">
            <a:avLst/>
          </a:prstGeom>
        </p:spPr>
        <p:txBody>
          <a:bodyPr vert="horz" wrap="square" lIns="0" tIns="99060" rIns="0" bIns="0" rtlCol="0">
            <a:spAutoFit/>
          </a:bodyPr>
          <a:lstStyle/>
          <a:p>
            <a:r>
              <a:rPr lang="en-US" sz="2000" dirty="0"/>
              <a:t>The project presented in the document focuses on an advanced waste classification system that utilizes deep learning and optimization techniques to improve efficiency in waste management. The system addresses challenges faced by traditional waste classification systems, such as low accuracy, class imbalance, and scalability issues. By integrating InceptionV3, with Multi-Objective Beluga Whale Optimization (MBWO) for hyperparameter tuning, the proposed model achieves outstanding performance metrics, including 97.75% accuracy. It effectively classifies waste materials into categories such as paper, plastic, metal, and glass, supporting efficient recycling processes and reducing dependence on landfills.</a:t>
            </a:r>
          </a:p>
          <a:p>
            <a:r>
              <a:rPr lang="en-US" sz="2000" dirty="0"/>
              <a:t>The project utilizes techniques like data augmentation and oversampling to mitigate class imbalance, ensuring better model generalization. The proposed system's scalability and adaptability make it suitable for real-world applications, including integration into smart city infrastructures.</a:t>
            </a:r>
          </a:p>
          <a:p>
            <a:pPr marL="514350" indent="-514350">
              <a:buAutoNum type="arabicPeriod"/>
            </a:pPr>
            <a:endParaRPr lang="en-US" sz="2000" b="1" dirty="0">
              <a:latin typeface="Times New Roman" panose="02020603050405020304" pitchFamily="18" charset="0"/>
              <a:cs typeface="Times New Roman" panose="02020603050405020304" pitchFamily="18" charset="0"/>
            </a:endParaRPr>
          </a:p>
          <a:p>
            <a:pPr marL="514350" indent="-514350">
              <a:buAutoNum type="arabicPeriod"/>
            </a:pPr>
            <a:endParaRPr lang="en-US" sz="2000" b="1" dirty="0">
              <a:latin typeface="Times New Roman" panose="02020603050405020304" pitchFamily="18" charset="0"/>
              <a:cs typeface="Times New Roman" panose="02020603050405020304" pitchFamily="18" charset="0"/>
            </a:endParaRPr>
          </a:p>
          <a:p>
            <a:pPr marL="514350" indent="-514350">
              <a:buAutoNum type="arabicPeriod"/>
            </a:pPr>
            <a:endParaRPr lang="en-US" sz="2000" b="1" dirty="0">
              <a:latin typeface="Times New Roman" panose="02020603050405020304" pitchFamily="18" charset="0"/>
              <a:cs typeface="Times New Roman" panose="02020603050405020304" pitchFamily="18" charset="0"/>
            </a:endParaRPr>
          </a:p>
          <a:p>
            <a:pPr marL="514350" indent="-514350">
              <a:buAutoNum type="arabicPeriod"/>
            </a:pPr>
            <a:endParaRPr lang="en-US" sz="2000" b="1" dirty="0">
              <a:latin typeface="Times New Roman" panose="02020603050405020304" pitchFamily="18" charset="0"/>
              <a:cs typeface="Times New Roman" panose="02020603050405020304" pitchFamily="18" charset="0"/>
            </a:endParaRPr>
          </a:p>
          <a:p>
            <a:pPr marL="514350" indent="-514350">
              <a:buAutoNum type="arabicPeriod"/>
            </a:pPr>
            <a:endParaRPr lang="en-US" sz="2000" b="1" dirty="0">
              <a:latin typeface="Times New Roman" panose="02020603050405020304" pitchFamily="18" charset="0"/>
              <a:cs typeface="Times New Roman" panose="02020603050405020304" pitchFamily="18" charset="0"/>
            </a:endParaRPr>
          </a:p>
          <a:p>
            <a:pPr marL="514350" indent="-514350">
              <a:buAutoNum type="arabicPeriod"/>
            </a:pPr>
            <a:endParaRPr lang="en-US" sz="2800" b="1" dirty="0">
              <a:latin typeface="Times New Roman" panose="02020603050405020304" pitchFamily="18" charset="0"/>
              <a:cs typeface="Times New Roman" panose="02020603050405020304" pitchFamily="18" charset="0"/>
            </a:endParaRPr>
          </a:p>
          <a:p>
            <a:endParaRPr lang="en-US" sz="2800" b="1" dirty="0">
              <a:latin typeface="Times New Roman" panose="02020603050405020304" pitchFamily="18" charset="0"/>
              <a:cs typeface="Times New Roman" panose="02020603050405020304" pitchFamily="18" charset="0"/>
            </a:endParaRPr>
          </a:p>
          <a:p>
            <a:endParaRPr lang="en-US" sz="2800" b="1" dirty="0">
              <a:latin typeface="Times New Roman" panose="02020603050405020304" pitchFamily="18" charset="0"/>
              <a:cs typeface="Times New Roman" panose="02020603050405020304" pitchFamily="18" charset="0"/>
            </a:endParaRPr>
          </a:p>
          <a:p>
            <a:endParaRPr lang="en-US" sz="28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499865" y="283463"/>
            <a:ext cx="5544820" cy="632460"/>
          </a:xfrm>
          <a:prstGeom prst="rect">
            <a:avLst/>
          </a:prstGeom>
        </p:spPr>
        <p:txBody>
          <a:bodyPr vert="horz" wrap="square" lIns="0" tIns="16510" rIns="0" bIns="0" rtlCol="0">
            <a:spAutoFit/>
          </a:bodyPr>
          <a:lstStyle/>
          <a:p>
            <a:pPr marL="12700">
              <a:lnSpc>
                <a:spcPct val="100000"/>
              </a:lnSpc>
              <a:spcBef>
                <a:spcPts val="130"/>
              </a:spcBef>
            </a:pPr>
            <a:r>
              <a:rPr sz="3950" dirty="0"/>
              <a:t>LITERATURE</a:t>
            </a:r>
            <a:r>
              <a:rPr sz="3950" spc="-185" dirty="0"/>
              <a:t> </a:t>
            </a:r>
            <a:r>
              <a:rPr sz="3950" spc="-10" dirty="0"/>
              <a:t>SURVEY</a:t>
            </a:r>
            <a:endParaRPr sz="3950" dirty="0"/>
          </a:p>
        </p:txBody>
      </p:sp>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23-12-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5</a:t>
            </a:fld>
            <a:endParaRPr spc="-25" dirty="0"/>
          </a:p>
        </p:txBody>
      </p:sp>
      <p:graphicFrame>
        <p:nvGraphicFramePr>
          <p:cNvPr id="9" name="object 3">
            <a:extLst>
              <a:ext uri="{FF2B5EF4-FFF2-40B4-BE49-F238E27FC236}">
                <a16:creationId xmlns:a16="http://schemas.microsoft.com/office/drawing/2014/main" id="{B6123F2B-2010-3B9B-A6B5-AB1566A1C1A2}"/>
              </a:ext>
            </a:extLst>
          </p:cNvPr>
          <p:cNvGraphicFramePr>
            <a:graphicFrameLocks noGrp="1"/>
          </p:cNvGraphicFramePr>
          <p:nvPr>
            <p:extLst>
              <p:ext uri="{D42A27DB-BD31-4B8C-83A1-F6EECF244321}">
                <p14:modId xmlns:p14="http://schemas.microsoft.com/office/powerpoint/2010/main" val="2980022480"/>
              </p:ext>
            </p:extLst>
          </p:nvPr>
        </p:nvGraphicFramePr>
        <p:xfrm>
          <a:off x="381000" y="922696"/>
          <a:ext cx="11658600" cy="5529798"/>
        </p:xfrm>
        <a:graphic>
          <a:graphicData uri="http://schemas.openxmlformats.org/drawingml/2006/table">
            <a:tbl>
              <a:tblPr firstRow="1" bandRow="1">
                <a:tableStyleId>{2D5ABB26-0587-4C30-8999-92F81FD0307C}</a:tableStyleId>
              </a:tblPr>
              <a:tblGrid>
                <a:gridCol w="37350">
                  <a:extLst>
                    <a:ext uri="{9D8B030D-6E8A-4147-A177-3AD203B41FA5}">
                      <a16:colId xmlns:a16="http://schemas.microsoft.com/office/drawing/2014/main" val="20000"/>
                    </a:ext>
                  </a:extLst>
                </a:gridCol>
                <a:gridCol w="2211404">
                  <a:extLst>
                    <a:ext uri="{9D8B030D-6E8A-4147-A177-3AD203B41FA5}">
                      <a16:colId xmlns:a16="http://schemas.microsoft.com/office/drawing/2014/main" val="20001"/>
                    </a:ext>
                  </a:extLst>
                </a:gridCol>
                <a:gridCol w="1842957">
                  <a:extLst>
                    <a:ext uri="{9D8B030D-6E8A-4147-A177-3AD203B41FA5}">
                      <a16:colId xmlns:a16="http://schemas.microsoft.com/office/drawing/2014/main" val="20002"/>
                    </a:ext>
                  </a:extLst>
                </a:gridCol>
                <a:gridCol w="1764611">
                  <a:extLst>
                    <a:ext uri="{9D8B030D-6E8A-4147-A177-3AD203B41FA5}">
                      <a16:colId xmlns:a16="http://schemas.microsoft.com/office/drawing/2014/main" val="20003"/>
                    </a:ext>
                  </a:extLst>
                </a:gridCol>
                <a:gridCol w="2283972">
                  <a:extLst>
                    <a:ext uri="{9D8B030D-6E8A-4147-A177-3AD203B41FA5}">
                      <a16:colId xmlns:a16="http://schemas.microsoft.com/office/drawing/2014/main" val="20004"/>
                    </a:ext>
                  </a:extLst>
                </a:gridCol>
                <a:gridCol w="1759153">
                  <a:extLst>
                    <a:ext uri="{9D8B030D-6E8A-4147-A177-3AD203B41FA5}">
                      <a16:colId xmlns:a16="http://schemas.microsoft.com/office/drawing/2014/main" val="20005"/>
                    </a:ext>
                  </a:extLst>
                </a:gridCol>
                <a:gridCol w="1759153">
                  <a:extLst>
                    <a:ext uri="{9D8B030D-6E8A-4147-A177-3AD203B41FA5}">
                      <a16:colId xmlns:a16="http://schemas.microsoft.com/office/drawing/2014/main" val="20006"/>
                    </a:ext>
                  </a:extLst>
                </a:gridCol>
              </a:tblGrid>
              <a:tr h="552034">
                <a:tc>
                  <a:txBody>
                    <a:bodyPr/>
                    <a:lstStyle/>
                    <a:p>
                      <a:pPr marL="182880">
                        <a:lnSpc>
                          <a:spcPct val="100000"/>
                        </a:lnSpc>
                        <a:spcBef>
                          <a:spcPts val="325"/>
                        </a:spcBef>
                      </a:pPr>
                      <a:r>
                        <a:rPr sz="1550" b="1" spc="-25" dirty="0">
                          <a:latin typeface="Calibri"/>
                          <a:cs typeface="Calibri"/>
                        </a:rPr>
                        <a:t>No</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635" algn="ctr">
                        <a:lnSpc>
                          <a:spcPct val="100000"/>
                        </a:lnSpc>
                        <a:spcBef>
                          <a:spcPts val="325"/>
                        </a:spcBef>
                      </a:pPr>
                      <a:r>
                        <a:rPr sz="1400" b="0" spc="-10" dirty="0">
                          <a:latin typeface="Times New Roman" panose="02020603050405020304" pitchFamily="18" charset="0"/>
                          <a:cs typeface="Times New Roman" panose="02020603050405020304" pitchFamily="18" charset="0"/>
                        </a:rPr>
                        <a:t>Title</a:t>
                      </a:r>
                      <a:endParaRPr sz="1400" b="0" dirty="0">
                        <a:latin typeface="Times New Roman" panose="02020603050405020304" pitchFamily="18" charset="0"/>
                        <a:cs typeface="Times New Roman" panose="02020603050405020304" pitchFamily="18" charset="0"/>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514984">
                        <a:lnSpc>
                          <a:spcPct val="100000"/>
                        </a:lnSpc>
                        <a:spcBef>
                          <a:spcPts val="325"/>
                        </a:spcBef>
                      </a:pPr>
                      <a:r>
                        <a:rPr sz="1550" b="1" spc="-10" dirty="0">
                          <a:latin typeface="Calibri"/>
                          <a:cs typeface="Calibri"/>
                        </a:rPr>
                        <a:t>Author</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657225" marR="147955" indent="-494665">
                        <a:lnSpc>
                          <a:spcPct val="104900"/>
                        </a:lnSpc>
                        <a:spcBef>
                          <a:spcPts val="229"/>
                        </a:spcBef>
                      </a:pPr>
                      <a:r>
                        <a:rPr sz="1550" b="1" dirty="0">
                          <a:latin typeface="Calibri"/>
                          <a:cs typeface="Calibri"/>
                        </a:rPr>
                        <a:t>Journal</a:t>
                      </a:r>
                      <a:r>
                        <a:rPr sz="1550" b="1" spc="130" dirty="0">
                          <a:latin typeface="Calibri"/>
                          <a:cs typeface="Calibri"/>
                        </a:rPr>
                        <a:t> </a:t>
                      </a:r>
                      <a:r>
                        <a:rPr sz="1550" b="1" dirty="0">
                          <a:latin typeface="Calibri"/>
                          <a:cs typeface="Calibri"/>
                        </a:rPr>
                        <a:t>Name</a:t>
                      </a:r>
                      <a:r>
                        <a:rPr sz="1550" b="1" spc="90" dirty="0">
                          <a:latin typeface="Calibri"/>
                          <a:cs typeface="Calibri"/>
                        </a:rPr>
                        <a:t> </a:t>
                      </a:r>
                      <a:r>
                        <a:rPr sz="1550" b="1" spc="-50" dirty="0">
                          <a:latin typeface="Calibri"/>
                          <a:cs typeface="Calibri"/>
                        </a:rPr>
                        <a:t>&amp; </a:t>
                      </a:r>
                      <a:r>
                        <a:rPr sz="1550" b="1" spc="-20" dirty="0">
                          <a:latin typeface="Calibri"/>
                          <a:cs typeface="Calibri"/>
                        </a:rPr>
                        <a:t>Year</a:t>
                      </a:r>
                      <a:endParaRPr sz="1550" dirty="0">
                        <a:latin typeface="Calibri"/>
                        <a:cs typeface="Calibri"/>
                      </a:endParaRPr>
                    </a:p>
                  </a:txBody>
                  <a:tcPr marL="0" marR="0" marT="29209"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588010" marR="367030" indent="-208915">
                        <a:lnSpc>
                          <a:spcPct val="104900"/>
                        </a:lnSpc>
                        <a:spcBef>
                          <a:spcPts val="229"/>
                        </a:spcBef>
                      </a:pPr>
                      <a:r>
                        <a:rPr sz="1550" b="1" spc="-10" dirty="0">
                          <a:latin typeface="Calibri"/>
                          <a:cs typeface="Calibri"/>
                        </a:rPr>
                        <a:t>Methodology Adapted</a:t>
                      </a:r>
                      <a:endParaRPr sz="1550" dirty="0">
                        <a:latin typeface="Calibri"/>
                        <a:cs typeface="Calibri"/>
                      </a:endParaRPr>
                    </a:p>
                  </a:txBody>
                  <a:tcPr marL="0" marR="0" marT="29209"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FFC000"/>
                    </a:solidFill>
                  </a:tcPr>
                </a:tc>
                <a:tc>
                  <a:txBody>
                    <a:bodyPr/>
                    <a:lstStyle/>
                    <a:p>
                      <a:pPr marL="254635">
                        <a:lnSpc>
                          <a:spcPct val="100000"/>
                        </a:lnSpc>
                        <a:spcBef>
                          <a:spcPts val="325"/>
                        </a:spcBef>
                      </a:pPr>
                      <a:r>
                        <a:rPr sz="1550" b="1" dirty="0">
                          <a:latin typeface="Calibri"/>
                          <a:cs typeface="Calibri"/>
                        </a:rPr>
                        <a:t>Key</a:t>
                      </a:r>
                      <a:r>
                        <a:rPr sz="1550" b="1" spc="45" dirty="0">
                          <a:latin typeface="Calibri"/>
                          <a:cs typeface="Calibri"/>
                        </a:rPr>
                        <a:t> </a:t>
                      </a:r>
                      <a:r>
                        <a:rPr sz="1550" b="1" spc="-10" dirty="0">
                          <a:latin typeface="Calibri"/>
                          <a:cs typeface="Calibri"/>
                        </a:rPr>
                        <a:t>Findings</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19050" algn="ctr">
                        <a:lnSpc>
                          <a:spcPct val="100000"/>
                        </a:lnSpc>
                        <a:spcBef>
                          <a:spcPts val="325"/>
                        </a:spcBef>
                      </a:pPr>
                      <a:r>
                        <a:rPr sz="1550" b="1" spc="-20" dirty="0">
                          <a:latin typeface="Calibri"/>
                          <a:cs typeface="Calibri"/>
                        </a:rPr>
                        <a:t>Gaps</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extLst>
                  <a:ext uri="{0D108BD9-81ED-4DB2-BD59-A6C34878D82A}">
                    <a16:rowId xmlns:a16="http://schemas.microsoft.com/office/drawing/2014/main" val="10000"/>
                  </a:ext>
                </a:extLst>
              </a:tr>
              <a:tr h="1499878">
                <a:tc>
                  <a:txBody>
                    <a:bodyPr/>
                    <a:lstStyle/>
                    <a:p>
                      <a:pPr marL="92075" algn="ctr">
                        <a:lnSpc>
                          <a:spcPct val="100000"/>
                        </a:lnSpc>
                        <a:spcBef>
                          <a:spcPts val="254"/>
                        </a:spcBef>
                      </a:pPr>
                      <a:r>
                        <a:rPr sz="1400" spc="-50" dirty="0">
                          <a:latin typeface="Calibri"/>
                          <a:cs typeface="Calibri"/>
                        </a:rPr>
                        <a:t>1</a:t>
                      </a:r>
                      <a:endParaRPr sz="1400" dirty="0">
                        <a:latin typeface="Calibri"/>
                        <a:cs typeface="Calibri"/>
                      </a:endParaRPr>
                    </a:p>
                  </a:txBody>
                  <a:tcPr marL="0" marR="0" marT="323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92075" algn="ctr">
                        <a:lnSpc>
                          <a:spcPct val="100000"/>
                        </a:lnSpc>
                        <a:spcBef>
                          <a:spcPts val="254"/>
                        </a:spcBef>
                      </a:pPr>
                      <a:r>
                        <a:rPr lang="en-US" sz="1400" dirty="0"/>
                        <a:t>Artificial Intelligence-based Smart Household Waste Classification System</a:t>
                      </a:r>
                      <a:endParaRPr sz="1400" b="0" dirty="0">
                        <a:latin typeface="Times New Roman" panose="02020603050405020304" pitchFamily="18" charset="0"/>
                        <a:cs typeface="Times New Roman" panose="02020603050405020304" pitchFamily="18" charset="0"/>
                      </a:endParaRPr>
                    </a:p>
                  </a:txBody>
                  <a:tcPr marL="0" marR="0" marT="323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G. I. Sayed, M. Abd Elfattah, A. Darwish, A. E. Hassanien</a:t>
                      </a:r>
                      <a:endParaRPr lang="en-IN" sz="1400" dirty="0"/>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95250" algn="ctr">
                        <a:lnSpc>
                          <a:spcPct val="100000"/>
                        </a:lnSpc>
                        <a:spcBef>
                          <a:spcPts val="254"/>
                        </a:spcBef>
                      </a:pPr>
                      <a:r>
                        <a:rPr lang="en-US" sz="1400" dirty="0"/>
                        <a:t>Environmental Science and Pollution Research, 2024</a:t>
                      </a:r>
                    </a:p>
                    <a:p>
                      <a:endParaRPr lang="en-US" sz="1400" dirty="0"/>
                    </a:p>
                    <a:p>
                      <a:r>
                        <a:rPr lang="en-US" sz="1400" dirty="0">
                          <a:hlinkClick r:id="rId2"/>
                        </a:rPr>
                        <a:t>https://ieeexplore.ieee.org/document/994837</a:t>
                      </a:r>
                      <a:endParaRPr lang="en-US" sz="1400" dirty="0"/>
                    </a:p>
                    <a:p>
                      <a:pPr marL="95250" algn="ctr">
                        <a:lnSpc>
                          <a:spcPct val="100000"/>
                        </a:lnSpc>
                        <a:spcBef>
                          <a:spcPts val="254"/>
                        </a:spcBef>
                      </a:pPr>
                      <a:endParaRPr lang="en-US" sz="1400" dirty="0"/>
                    </a:p>
                  </a:txBody>
                  <a:tcPr marL="0" marR="0" marT="32384"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ctr"/>
                      <a:r>
                        <a:rPr lang="en-US" sz="1400" dirty="0"/>
                        <a:t>Utilized CNNs like MobileNet, VGG16, ResNet50, and transfer learning</a:t>
                      </a:r>
                      <a:endParaRPr lang="en-IN" sz="1400" dirty="0"/>
                    </a:p>
                  </a:txBody>
                  <a:tcPr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High potential for integration in smart bins and household systems</a:t>
                      </a:r>
                      <a:endParaRPr sz="1400" dirty="0">
                        <a:latin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Limited categories in public datasets, reliant on transfer learning.</a:t>
                      </a: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1"/>
                  </a:ext>
                </a:extLst>
              </a:tr>
              <a:tr h="1636896">
                <a:tc>
                  <a:txBody>
                    <a:bodyPr/>
                    <a:lstStyle/>
                    <a:p>
                      <a:pPr marL="92075" algn="ctr">
                        <a:lnSpc>
                          <a:spcPct val="100000"/>
                        </a:lnSpc>
                        <a:spcBef>
                          <a:spcPts val="265"/>
                        </a:spcBef>
                      </a:pPr>
                      <a:r>
                        <a:rPr sz="1400" spc="-50" dirty="0">
                          <a:latin typeface="Calibri"/>
                          <a:cs typeface="Calibri"/>
                        </a:rPr>
                        <a:t>2</a:t>
                      </a:r>
                      <a:endParaRPr sz="1400" dirty="0">
                        <a:latin typeface="Calibri"/>
                        <a:cs typeface="Calibri"/>
                      </a:endParaRPr>
                    </a:p>
                  </a:txBody>
                  <a:tcPr marL="0" marR="0" marT="3365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Classification of Domestic Solid Waste using Convolutional Neural Networks</a:t>
                      </a: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S. Dookhee</a:t>
                      </a: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IEEE 5th International Conference on Image Processing, 2022</a:t>
                      </a:r>
                    </a:p>
                    <a:p>
                      <a:endParaRPr lang="en-US" sz="1400" dirty="0"/>
                    </a:p>
                    <a:p>
                      <a:r>
                        <a:rPr lang="en-US" sz="1400" dirty="0">
                          <a:hlinkClick r:id="rId3"/>
                        </a:rPr>
                        <a:t>https://ieeexplore.ieee.org/document/10052971</a:t>
                      </a:r>
                      <a:endParaRPr lang="en-US" sz="1400" dirty="0"/>
                    </a:p>
                    <a:p>
                      <a:pPr algn="ctr">
                        <a:lnSpc>
                          <a:spcPct val="100000"/>
                        </a:lnSpc>
                      </a:pP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Compared CNN models (DenseNet, InceptionV3, Xception); data augmentation for class disparity</a:t>
                      </a: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tcPr>
                </a:tc>
                <a:tc>
                  <a:txBody>
                    <a:bodyPr/>
                    <a:lstStyle/>
                    <a:p>
                      <a:pPr algn="ctr">
                        <a:lnSpc>
                          <a:spcPct val="100000"/>
                        </a:lnSpc>
                      </a:pPr>
                      <a:r>
                        <a:rPr lang="en-US" sz="1400" dirty="0"/>
                        <a:t>Xception achieved the best results with 89.57% accuracy</a:t>
                      </a: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Dataset limitation to 12 categories; further data and generalization needed.</a:t>
                      </a: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2"/>
                  </a:ext>
                </a:extLst>
              </a:tr>
              <a:tr h="1636896">
                <a:tc>
                  <a:txBody>
                    <a:bodyPr/>
                    <a:lstStyle/>
                    <a:p>
                      <a:pPr marL="92075" algn="ctr">
                        <a:lnSpc>
                          <a:spcPct val="100000"/>
                        </a:lnSpc>
                        <a:spcBef>
                          <a:spcPts val="275"/>
                        </a:spcBef>
                      </a:pPr>
                      <a:r>
                        <a:rPr sz="1400" spc="-50" dirty="0">
                          <a:latin typeface="Calibri"/>
                          <a:cs typeface="Calibri"/>
                        </a:rPr>
                        <a:t>3</a:t>
                      </a:r>
                      <a:endParaRPr sz="1400">
                        <a:latin typeface="Calibri"/>
                        <a:cs typeface="Calibri"/>
                      </a:endParaRPr>
                    </a:p>
                  </a:txBody>
                  <a:tcPr marL="0" marR="0" marT="3492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Multi-Objective Beluga Whale Optimized and Deep Learning-based Intelligent Waste Model</a:t>
                      </a: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Sathyam Reddy Mothe, Meena Madhavi, Munamala Sreya Reddy, et al.</a:t>
                      </a: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Environmental Science and Pollution Research, 2024</a:t>
                      </a:r>
                    </a:p>
                    <a:p>
                      <a:endParaRPr lang="en-US" sz="1400" dirty="0"/>
                    </a:p>
                    <a:p>
                      <a:r>
                        <a:rPr lang="en-US" sz="1400" dirty="0">
                          <a:hlinkClick r:id="rId4"/>
                        </a:rPr>
                        <a:t>https://link.springer.com/article/10.1007/s11356-024-33233-w</a:t>
                      </a:r>
                      <a:endParaRPr lang="en-US" sz="1400" dirty="0"/>
                    </a:p>
                    <a:p>
                      <a:pPr algn="ctr">
                        <a:lnSpc>
                          <a:spcPct val="100000"/>
                        </a:lnSpc>
                      </a:pP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Combined InceptionV3 and MBWO for hyperparameter optimization</a:t>
                      </a: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Accuracy of 97.75%; addressed class imbalance and improved classification performance</a:t>
                      </a: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Scalability for larger datasets and real-world scenarios to be addressed.</a:t>
                      </a: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dt" sz="half" idx="6"/>
          </p:nvPr>
        </p:nvSpPr>
        <p:spPr>
          <a:prstGeom prst="rect">
            <a:avLst/>
          </a:prstGeom>
        </p:spPr>
        <p:txBody>
          <a:bodyPr vert="horz" wrap="square" lIns="0" tIns="0" rIns="0" bIns="0" rtlCol="0">
            <a:spAutoFit/>
          </a:bodyPr>
          <a:lstStyle/>
          <a:p>
            <a:pPr marL="12700">
              <a:lnSpc>
                <a:spcPts val="1410"/>
              </a:lnSpc>
            </a:pPr>
            <a:r>
              <a:rPr spc="-10" dirty="0"/>
              <a:t>23-12-</a:t>
            </a:r>
            <a:r>
              <a:rPr spc="-20" dirty="0"/>
              <a:t>2024</a:t>
            </a:r>
          </a:p>
        </p:txBody>
      </p:sp>
      <p:sp>
        <p:nvSpPr>
          <p:cNvPr id="5" name="object 5"/>
          <p:cNvSpPr txBox="1"/>
          <p:nvPr/>
        </p:nvSpPr>
        <p:spPr>
          <a:xfrm>
            <a:off x="4429378" y="6451049"/>
            <a:ext cx="758825" cy="194310"/>
          </a:xfrm>
          <a:prstGeom prst="rect">
            <a:avLst/>
          </a:prstGeom>
        </p:spPr>
        <p:txBody>
          <a:bodyPr vert="horz" wrap="square" lIns="0" tIns="0" rIns="0" bIns="0" rtlCol="0">
            <a:spAutoFit/>
          </a:bodyPr>
          <a:lstStyle/>
          <a:p>
            <a:pPr marL="12700">
              <a:lnSpc>
                <a:spcPts val="1410"/>
              </a:lnSpc>
            </a:pPr>
            <a:r>
              <a:rPr sz="1200" dirty="0">
                <a:solidFill>
                  <a:srgbClr val="888888"/>
                </a:solidFill>
                <a:latin typeface="Times New Roman"/>
                <a:cs typeface="Times New Roman"/>
              </a:rPr>
              <a:t>Review</a:t>
            </a:r>
            <a:r>
              <a:rPr sz="1200" spc="-30" dirty="0">
                <a:solidFill>
                  <a:srgbClr val="888888"/>
                </a:solidFill>
                <a:latin typeface="Times New Roman"/>
                <a:cs typeface="Times New Roman"/>
              </a:rPr>
              <a:t> </a:t>
            </a:r>
            <a:r>
              <a:rPr sz="1200" spc="-25" dirty="0">
                <a:solidFill>
                  <a:srgbClr val="888888"/>
                </a:solidFill>
                <a:latin typeface="Times New Roman"/>
                <a:cs typeface="Times New Roman"/>
              </a:rPr>
              <a:t>No.</a:t>
            </a:r>
            <a:endParaRPr sz="1200">
              <a:latin typeface="Times New Roman"/>
              <a:cs typeface="Times New Roman"/>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Batch</a:t>
            </a:r>
            <a:r>
              <a:rPr spc="-55" dirty="0"/>
              <a:t> </a:t>
            </a:r>
            <a:r>
              <a:rPr spc="-25" dirty="0"/>
              <a:t>No.</a:t>
            </a:r>
          </a:p>
        </p:txBody>
      </p:sp>
      <p:sp>
        <p:nvSpPr>
          <p:cNvPr id="7" name="object 7"/>
          <p:cNvSpPr txBox="1"/>
          <p:nvPr/>
        </p:nvSpPr>
        <p:spPr>
          <a:xfrm>
            <a:off x="6542944" y="6451049"/>
            <a:ext cx="1223010" cy="194310"/>
          </a:xfrm>
          <a:prstGeom prst="rect">
            <a:avLst/>
          </a:prstGeom>
        </p:spPr>
        <p:txBody>
          <a:bodyPr vert="horz" wrap="square" lIns="0" tIns="0" rIns="0" bIns="0" rtlCol="0">
            <a:spAutoFit/>
          </a:bodyPr>
          <a:lstStyle/>
          <a:p>
            <a:pPr marL="12700">
              <a:lnSpc>
                <a:spcPts val="1410"/>
              </a:lnSpc>
            </a:pPr>
            <a:r>
              <a:rPr sz="1200" spc="-10" dirty="0">
                <a:solidFill>
                  <a:srgbClr val="888888"/>
                </a:solidFill>
                <a:latin typeface="Times New Roman"/>
                <a:cs typeface="Times New Roman"/>
              </a:rPr>
              <a:t>Department</a:t>
            </a:r>
            <a:r>
              <a:rPr sz="1200" spc="-30" dirty="0">
                <a:solidFill>
                  <a:srgbClr val="888888"/>
                </a:solidFill>
                <a:latin typeface="Times New Roman"/>
                <a:cs typeface="Times New Roman"/>
              </a:rPr>
              <a:t> </a:t>
            </a:r>
            <a:r>
              <a:rPr sz="1200" dirty="0">
                <a:solidFill>
                  <a:srgbClr val="888888"/>
                </a:solidFill>
                <a:latin typeface="Times New Roman"/>
                <a:cs typeface="Times New Roman"/>
              </a:rPr>
              <a:t>of</a:t>
            </a:r>
            <a:r>
              <a:rPr sz="1200" spc="50" dirty="0">
                <a:solidFill>
                  <a:srgbClr val="888888"/>
                </a:solidFill>
                <a:latin typeface="Times New Roman"/>
                <a:cs typeface="Times New Roman"/>
              </a:rPr>
              <a:t> </a:t>
            </a:r>
            <a:r>
              <a:rPr sz="1200" spc="-25" dirty="0">
                <a:solidFill>
                  <a:srgbClr val="888888"/>
                </a:solidFill>
                <a:latin typeface="Times New Roman"/>
                <a:cs typeface="Times New Roman"/>
              </a:rPr>
              <a:t>CSE</a:t>
            </a:r>
            <a:endParaRPr sz="1200">
              <a:latin typeface="Times New Roman"/>
              <a:cs typeface="Times New Roman"/>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fld id="{81D60167-4931-47E6-BA6A-407CBD079E47}" type="slidenum">
              <a:rPr spc="-25" dirty="0"/>
              <a:t>6</a:t>
            </a:fld>
            <a:endParaRPr spc="-25" dirty="0"/>
          </a:p>
        </p:txBody>
      </p:sp>
      <p:sp>
        <p:nvSpPr>
          <p:cNvPr id="3" name="object 3"/>
          <p:cNvSpPr txBox="1"/>
          <p:nvPr/>
        </p:nvSpPr>
        <p:spPr>
          <a:xfrm>
            <a:off x="917574" y="1219200"/>
            <a:ext cx="10741026" cy="3151504"/>
          </a:xfrm>
          <a:prstGeom prst="rect">
            <a:avLst/>
          </a:prstGeom>
        </p:spPr>
        <p:txBody>
          <a:bodyPr vert="horz" wrap="square" lIns="0" tIns="98425" rIns="0" bIns="0" rtlCol="0">
            <a:spAutoFit/>
          </a:bodyPr>
          <a:lstStyle/>
          <a:p>
            <a:pPr marL="12700">
              <a:lnSpc>
                <a:spcPct val="100000"/>
              </a:lnSpc>
              <a:spcBef>
                <a:spcPts val="750"/>
              </a:spcBef>
              <a:tabLst>
                <a:tab pos="241300" algn="l"/>
              </a:tabLst>
            </a:pPr>
            <a:endParaRPr lang="en-IN" sz="2750" spc="-10" dirty="0">
              <a:latin typeface="Times New Roman"/>
              <a:cs typeface="Times New Roman"/>
            </a:endParaRPr>
          </a:p>
          <a:p>
            <a:pPr marL="241300" indent="-228600">
              <a:lnSpc>
                <a:spcPct val="100000"/>
              </a:lnSpc>
              <a:spcBef>
                <a:spcPts val="750"/>
              </a:spcBef>
              <a:buFont typeface="Arial MT"/>
              <a:buChar char="•"/>
              <a:tabLst>
                <a:tab pos="241300" algn="l"/>
              </a:tabLst>
            </a:pPr>
            <a:endParaRPr lang="en-IN" sz="2750" spc="-10" dirty="0">
              <a:latin typeface="Times New Roman"/>
              <a:cs typeface="Times New Roman"/>
            </a:endParaRPr>
          </a:p>
          <a:p>
            <a:pPr marL="241300" indent="-228600">
              <a:lnSpc>
                <a:spcPct val="100000"/>
              </a:lnSpc>
              <a:spcBef>
                <a:spcPts val="750"/>
              </a:spcBef>
              <a:buFont typeface="Arial MT"/>
              <a:buChar char="•"/>
              <a:tabLst>
                <a:tab pos="241300" algn="l"/>
              </a:tabLst>
            </a:pPr>
            <a:endParaRPr lang="en-IN" sz="2750" spc="-10" dirty="0">
              <a:latin typeface="Times New Roman"/>
              <a:cs typeface="Times New Roman"/>
            </a:endParaRPr>
          </a:p>
          <a:p>
            <a:pPr marL="241300" indent="-228600">
              <a:lnSpc>
                <a:spcPct val="100000"/>
              </a:lnSpc>
              <a:spcBef>
                <a:spcPts val="750"/>
              </a:spcBef>
              <a:buFont typeface="Arial MT"/>
              <a:buChar char="•"/>
              <a:tabLst>
                <a:tab pos="241300" algn="l"/>
              </a:tabLst>
            </a:pPr>
            <a:endParaRPr lang="en-IN" sz="2750" spc="-10" dirty="0">
              <a:latin typeface="Times New Roman"/>
              <a:cs typeface="Times New Roman"/>
            </a:endParaRPr>
          </a:p>
          <a:p>
            <a:pPr marL="241300" indent="-228600">
              <a:lnSpc>
                <a:spcPct val="100000"/>
              </a:lnSpc>
              <a:spcBef>
                <a:spcPts val="750"/>
              </a:spcBef>
              <a:buFont typeface="Arial MT"/>
              <a:buChar char="•"/>
              <a:tabLst>
                <a:tab pos="241300" algn="l"/>
              </a:tabLst>
            </a:pPr>
            <a:endParaRPr lang="en-IN" sz="2750" spc="-10" dirty="0">
              <a:latin typeface="Times New Roman"/>
              <a:cs typeface="Times New Roman"/>
            </a:endParaRPr>
          </a:p>
          <a:p>
            <a:pPr marL="241300" indent="-228600">
              <a:lnSpc>
                <a:spcPct val="100000"/>
              </a:lnSpc>
              <a:spcBef>
                <a:spcPts val="750"/>
              </a:spcBef>
              <a:buFont typeface="Arial MT"/>
              <a:buChar char="•"/>
              <a:tabLst>
                <a:tab pos="241300" algn="l"/>
              </a:tabLst>
            </a:pPr>
            <a:endParaRPr sz="2750" dirty="0">
              <a:latin typeface="Times New Roman"/>
              <a:cs typeface="Times New Roman"/>
            </a:endParaRPr>
          </a:p>
        </p:txBody>
      </p:sp>
      <p:sp>
        <p:nvSpPr>
          <p:cNvPr id="9" name="Rectangle 1">
            <a:extLst>
              <a:ext uri="{FF2B5EF4-FFF2-40B4-BE49-F238E27FC236}">
                <a16:creationId xmlns:a16="http://schemas.microsoft.com/office/drawing/2014/main" id="{E8EB7559-C568-0D63-6770-0B8AABD57A3C}"/>
              </a:ext>
            </a:extLst>
          </p:cNvPr>
          <p:cNvSpPr>
            <a:spLocks noChangeArrowheads="1"/>
          </p:cNvSpPr>
          <p:nvPr/>
        </p:nvSpPr>
        <p:spPr bwMode="auto">
          <a:xfrm>
            <a:off x="533400" y="26281612"/>
            <a:ext cx="6196757" cy="49859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tx1"/>
                </a:solidFill>
                <a:effectLst/>
                <a:latin typeface="Arial" panose="020B0604020202020204" pitchFamily="34" charset="0"/>
              </a:rPr>
              <a:t>Deep Learning for Waste Classification</a:t>
            </a:r>
            <a:r>
              <a:rPr kumimoji="0" lang="en-US" altLang="en-US" sz="20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CNN-based Systems</a:t>
            </a:r>
            <a:r>
              <a:rPr kumimoji="0" lang="en-US" altLang="en-US" sz="2000" b="0" i="0" u="none" strike="noStrike" cap="none" normalizeH="0" baseline="0" dirty="0">
                <a:ln>
                  <a:noFill/>
                </a:ln>
                <a:solidFill>
                  <a:schemeClr val="tx1"/>
                </a:solidFill>
                <a:effectLst/>
                <a:latin typeface="Arial" panose="020B0604020202020204" pitchFamily="34" charset="0"/>
              </a:rPr>
              <a:t>: Several papers highlight the use of Convolutional Neural Networks (CNNs) like MobileNet, VGG16, and ResNet50 to classify household waste. The integration of pretrained models and transfer learning techniques helps in overcoming the limitations of public datasets.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Raspberry Pi for Real-Time Applications</a:t>
            </a:r>
            <a:r>
              <a:rPr kumimoji="0" lang="en-US" altLang="en-US" sz="2000" b="0" i="0" u="none" strike="noStrike" cap="none" normalizeH="0" baseline="0" dirty="0">
                <a:ln>
                  <a:noFill/>
                </a:ln>
                <a:solidFill>
                  <a:schemeClr val="tx1"/>
                </a:solidFill>
                <a:effectLst/>
                <a:latin typeface="Arial" panose="020B0604020202020204" pitchFamily="34" charset="0"/>
              </a:rPr>
              <a:t>: One study discusses implementing waste classification systems using low-cost devices such as Raspberry Pi for real-time applications suitable for smart bins and waste sorting systems​.</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20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2" name="Rectangle 3">
            <a:extLst>
              <a:ext uri="{FF2B5EF4-FFF2-40B4-BE49-F238E27FC236}">
                <a16:creationId xmlns:a16="http://schemas.microsoft.com/office/drawing/2014/main" id="{7A22A7B0-5DE4-3C69-9575-DAB0C49A9FBC}"/>
              </a:ext>
            </a:extLst>
          </p:cNvPr>
          <p:cNvSpPr>
            <a:spLocks noChangeArrowheads="1"/>
          </p:cNvSpPr>
          <p:nvPr/>
        </p:nvSpPr>
        <p:spPr bwMode="auto">
          <a:xfrm rot="10800000" flipV="1">
            <a:off x="586908" y="7390882"/>
            <a:ext cx="10790184"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Deep Learning for Waste Classification</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CNN-based Systems</a:t>
            </a:r>
            <a:r>
              <a:rPr kumimoji="0" lang="en-US" altLang="en-US" sz="1800" b="0" i="0" u="none" strike="noStrike" cap="none" normalizeH="0" baseline="0" dirty="0">
                <a:ln>
                  <a:noFill/>
                </a:ln>
                <a:solidFill>
                  <a:schemeClr val="tx1"/>
                </a:solidFill>
                <a:effectLst/>
                <a:latin typeface="Arial" panose="020B0604020202020204" pitchFamily="34" charset="0"/>
              </a:rPr>
              <a:t>: Several papers highlight the use of Convolutional Neural Networks (CNNs) like MobileNet, VGG16, and ResNet50 to classify household waste. The integration of pretrained models and transfer learning techniques helps in overcoming the limitations of public datasets</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Raspberry Pi for Real-Time Applications</a:t>
            </a:r>
            <a:r>
              <a:rPr kumimoji="0" lang="en-US" altLang="en-US" sz="1800" b="0" i="0" u="none" strike="noStrike" cap="none" normalizeH="0" baseline="0" dirty="0">
                <a:ln>
                  <a:noFill/>
                </a:ln>
                <a:solidFill>
                  <a:schemeClr val="tx1"/>
                </a:solidFill>
                <a:effectLst/>
                <a:latin typeface="Arial" panose="020B0604020202020204" pitchFamily="34" charset="0"/>
              </a:rPr>
              <a:t>: One study discusses implementing waste classification systems using low-cost devices such as Raspberry Pi for real-time applications suitable for smart bins and waste sorting systems​.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3" name="Rectangle 4">
            <a:extLst>
              <a:ext uri="{FF2B5EF4-FFF2-40B4-BE49-F238E27FC236}">
                <a16:creationId xmlns:a16="http://schemas.microsoft.com/office/drawing/2014/main" id="{E340A287-3949-80BA-9612-3676EF46266B}"/>
              </a:ext>
            </a:extLst>
          </p:cNvPr>
          <p:cNvSpPr>
            <a:spLocks noChangeArrowheads="1"/>
          </p:cNvSpPr>
          <p:nvPr/>
        </p:nvSpPr>
        <p:spPr bwMode="auto">
          <a:xfrm>
            <a:off x="762000" y="3509971"/>
            <a:ext cx="9829800"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aphicFrame>
        <p:nvGraphicFramePr>
          <p:cNvPr id="10" name="object 3">
            <a:extLst>
              <a:ext uri="{FF2B5EF4-FFF2-40B4-BE49-F238E27FC236}">
                <a16:creationId xmlns:a16="http://schemas.microsoft.com/office/drawing/2014/main" id="{BA14C77B-0C98-1040-9C48-EF69EA956CB7}"/>
              </a:ext>
            </a:extLst>
          </p:cNvPr>
          <p:cNvGraphicFramePr>
            <a:graphicFrameLocks noGrp="1"/>
          </p:cNvGraphicFramePr>
          <p:nvPr>
            <p:extLst>
              <p:ext uri="{D42A27DB-BD31-4B8C-83A1-F6EECF244321}">
                <p14:modId xmlns:p14="http://schemas.microsoft.com/office/powerpoint/2010/main" val="617842192"/>
              </p:ext>
            </p:extLst>
          </p:nvPr>
        </p:nvGraphicFramePr>
        <p:xfrm>
          <a:off x="419100" y="909365"/>
          <a:ext cx="11353800" cy="4501512"/>
        </p:xfrm>
        <a:graphic>
          <a:graphicData uri="http://schemas.openxmlformats.org/drawingml/2006/table">
            <a:tbl>
              <a:tblPr firstRow="1" bandRow="1">
                <a:tableStyleId>{2D5ABB26-0587-4C30-8999-92F81FD0307C}</a:tableStyleId>
              </a:tblPr>
              <a:tblGrid>
                <a:gridCol w="638168">
                  <a:extLst>
                    <a:ext uri="{9D8B030D-6E8A-4147-A177-3AD203B41FA5}">
                      <a16:colId xmlns:a16="http://schemas.microsoft.com/office/drawing/2014/main" val="20000"/>
                    </a:ext>
                  </a:extLst>
                </a:gridCol>
                <a:gridCol w="2039075">
                  <a:extLst>
                    <a:ext uri="{9D8B030D-6E8A-4147-A177-3AD203B41FA5}">
                      <a16:colId xmlns:a16="http://schemas.microsoft.com/office/drawing/2014/main" val="20001"/>
                    </a:ext>
                  </a:extLst>
                </a:gridCol>
                <a:gridCol w="1699339">
                  <a:extLst>
                    <a:ext uri="{9D8B030D-6E8A-4147-A177-3AD203B41FA5}">
                      <a16:colId xmlns:a16="http://schemas.microsoft.com/office/drawing/2014/main" val="20002"/>
                    </a:ext>
                  </a:extLst>
                </a:gridCol>
                <a:gridCol w="1753297">
                  <a:extLst>
                    <a:ext uri="{9D8B030D-6E8A-4147-A177-3AD203B41FA5}">
                      <a16:colId xmlns:a16="http://schemas.microsoft.com/office/drawing/2014/main" val="20003"/>
                    </a:ext>
                  </a:extLst>
                </a:gridCol>
                <a:gridCol w="1979787">
                  <a:extLst>
                    <a:ext uri="{9D8B030D-6E8A-4147-A177-3AD203B41FA5}">
                      <a16:colId xmlns:a16="http://schemas.microsoft.com/office/drawing/2014/main" val="20004"/>
                    </a:ext>
                  </a:extLst>
                </a:gridCol>
                <a:gridCol w="1622067">
                  <a:extLst>
                    <a:ext uri="{9D8B030D-6E8A-4147-A177-3AD203B41FA5}">
                      <a16:colId xmlns:a16="http://schemas.microsoft.com/office/drawing/2014/main" val="20005"/>
                    </a:ext>
                  </a:extLst>
                </a:gridCol>
                <a:gridCol w="1622067">
                  <a:extLst>
                    <a:ext uri="{9D8B030D-6E8A-4147-A177-3AD203B41FA5}">
                      <a16:colId xmlns:a16="http://schemas.microsoft.com/office/drawing/2014/main" val="20006"/>
                    </a:ext>
                  </a:extLst>
                </a:gridCol>
              </a:tblGrid>
              <a:tr h="803908">
                <a:tc>
                  <a:txBody>
                    <a:bodyPr/>
                    <a:lstStyle/>
                    <a:p>
                      <a:pPr marL="182880">
                        <a:lnSpc>
                          <a:spcPct val="100000"/>
                        </a:lnSpc>
                        <a:spcBef>
                          <a:spcPts val="325"/>
                        </a:spcBef>
                      </a:pPr>
                      <a:r>
                        <a:rPr sz="1550" b="1" spc="-25" dirty="0">
                          <a:latin typeface="Calibri"/>
                          <a:cs typeface="Calibri"/>
                        </a:rPr>
                        <a:t>No</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635" algn="ctr">
                        <a:lnSpc>
                          <a:spcPct val="100000"/>
                        </a:lnSpc>
                        <a:spcBef>
                          <a:spcPts val="325"/>
                        </a:spcBef>
                      </a:pPr>
                      <a:r>
                        <a:rPr sz="1400" b="0" spc="-10" dirty="0">
                          <a:latin typeface="Times New Roman" panose="02020603050405020304" pitchFamily="18" charset="0"/>
                          <a:cs typeface="Times New Roman" panose="02020603050405020304" pitchFamily="18" charset="0"/>
                        </a:rPr>
                        <a:t>Title</a:t>
                      </a:r>
                      <a:endParaRPr sz="1400" b="0" dirty="0">
                        <a:latin typeface="Times New Roman" panose="02020603050405020304" pitchFamily="18" charset="0"/>
                        <a:cs typeface="Times New Roman" panose="02020603050405020304" pitchFamily="18" charset="0"/>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514984">
                        <a:lnSpc>
                          <a:spcPct val="100000"/>
                        </a:lnSpc>
                        <a:spcBef>
                          <a:spcPts val="325"/>
                        </a:spcBef>
                      </a:pPr>
                      <a:r>
                        <a:rPr sz="1550" b="1" spc="-10" dirty="0">
                          <a:latin typeface="Calibri"/>
                          <a:cs typeface="Calibri"/>
                        </a:rPr>
                        <a:t>Author</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657225" marR="147955" indent="-494665">
                        <a:lnSpc>
                          <a:spcPct val="104900"/>
                        </a:lnSpc>
                        <a:spcBef>
                          <a:spcPts val="229"/>
                        </a:spcBef>
                      </a:pPr>
                      <a:r>
                        <a:rPr sz="1550" b="1" dirty="0">
                          <a:latin typeface="Calibri"/>
                          <a:cs typeface="Calibri"/>
                        </a:rPr>
                        <a:t>Journal</a:t>
                      </a:r>
                      <a:r>
                        <a:rPr sz="1550" b="1" spc="130" dirty="0">
                          <a:latin typeface="Calibri"/>
                          <a:cs typeface="Calibri"/>
                        </a:rPr>
                        <a:t> </a:t>
                      </a:r>
                      <a:r>
                        <a:rPr sz="1550" b="1" dirty="0">
                          <a:latin typeface="Calibri"/>
                          <a:cs typeface="Calibri"/>
                        </a:rPr>
                        <a:t>Name</a:t>
                      </a:r>
                      <a:r>
                        <a:rPr sz="1550" b="1" spc="90" dirty="0">
                          <a:latin typeface="Calibri"/>
                          <a:cs typeface="Calibri"/>
                        </a:rPr>
                        <a:t> </a:t>
                      </a:r>
                      <a:r>
                        <a:rPr sz="1550" b="1" spc="-50" dirty="0">
                          <a:latin typeface="Calibri"/>
                          <a:cs typeface="Calibri"/>
                        </a:rPr>
                        <a:t>&amp; </a:t>
                      </a:r>
                      <a:r>
                        <a:rPr sz="1550" b="1" spc="-20" dirty="0">
                          <a:latin typeface="Calibri"/>
                          <a:cs typeface="Calibri"/>
                        </a:rPr>
                        <a:t>Year</a:t>
                      </a:r>
                      <a:endParaRPr sz="1550" dirty="0">
                        <a:latin typeface="Calibri"/>
                        <a:cs typeface="Calibri"/>
                      </a:endParaRPr>
                    </a:p>
                  </a:txBody>
                  <a:tcPr marL="0" marR="0" marT="29209"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588010" marR="367030" indent="-208915">
                        <a:lnSpc>
                          <a:spcPct val="104900"/>
                        </a:lnSpc>
                        <a:spcBef>
                          <a:spcPts val="229"/>
                        </a:spcBef>
                      </a:pPr>
                      <a:r>
                        <a:rPr sz="1550" b="1" spc="-10" dirty="0">
                          <a:latin typeface="Calibri"/>
                          <a:cs typeface="Calibri"/>
                        </a:rPr>
                        <a:t>Methodology Adapted</a:t>
                      </a:r>
                      <a:endParaRPr sz="1550" dirty="0">
                        <a:latin typeface="Calibri"/>
                        <a:cs typeface="Calibri"/>
                      </a:endParaRPr>
                    </a:p>
                  </a:txBody>
                  <a:tcPr marL="0" marR="0" marT="29209"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FFC000"/>
                    </a:solidFill>
                  </a:tcPr>
                </a:tc>
                <a:tc>
                  <a:txBody>
                    <a:bodyPr/>
                    <a:lstStyle/>
                    <a:p>
                      <a:pPr marL="254635">
                        <a:lnSpc>
                          <a:spcPct val="100000"/>
                        </a:lnSpc>
                        <a:spcBef>
                          <a:spcPts val="325"/>
                        </a:spcBef>
                      </a:pPr>
                      <a:r>
                        <a:rPr sz="1550" b="1" dirty="0">
                          <a:latin typeface="Calibri"/>
                          <a:cs typeface="Calibri"/>
                        </a:rPr>
                        <a:t>Key</a:t>
                      </a:r>
                      <a:r>
                        <a:rPr sz="1550" b="1" spc="45" dirty="0">
                          <a:latin typeface="Calibri"/>
                          <a:cs typeface="Calibri"/>
                        </a:rPr>
                        <a:t> </a:t>
                      </a:r>
                      <a:r>
                        <a:rPr sz="1550" b="1" spc="-10" dirty="0">
                          <a:latin typeface="Calibri"/>
                          <a:cs typeface="Calibri"/>
                        </a:rPr>
                        <a:t>Findings</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19050" algn="ctr">
                        <a:lnSpc>
                          <a:spcPct val="100000"/>
                        </a:lnSpc>
                        <a:spcBef>
                          <a:spcPts val="325"/>
                        </a:spcBef>
                      </a:pPr>
                      <a:r>
                        <a:rPr sz="1550" b="1" spc="-20" dirty="0">
                          <a:latin typeface="Calibri"/>
                          <a:cs typeface="Calibri"/>
                        </a:rPr>
                        <a:t>Gaps</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extLst>
                  <a:ext uri="{0D108BD9-81ED-4DB2-BD59-A6C34878D82A}">
                    <a16:rowId xmlns:a16="http://schemas.microsoft.com/office/drawing/2014/main" val="10000"/>
                  </a:ext>
                </a:extLst>
              </a:tr>
              <a:tr h="1987053">
                <a:tc>
                  <a:txBody>
                    <a:bodyPr/>
                    <a:lstStyle/>
                    <a:p>
                      <a:pPr marL="92075" algn="ctr">
                        <a:lnSpc>
                          <a:spcPct val="100000"/>
                        </a:lnSpc>
                        <a:spcBef>
                          <a:spcPts val="254"/>
                        </a:spcBef>
                      </a:pPr>
                      <a:r>
                        <a:rPr lang="en-US" sz="1400" spc="-50" dirty="0">
                          <a:latin typeface="Calibri"/>
                          <a:cs typeface="Calibri"/>
                        </a:rPr>
                        <a:t>4</a:t>
                      </a:r>
                      <a:endParaRPr sz="1400" dirty="0">
                        <a:latin typeface="Calibri"/>
                        <a:cs typeface="Calibri"/>
                      </a:endParaRPr>
                    </a:p>
                  </a:txBody>
                  <a:tcPr marL="0" marR="0" marT="323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92075" algn="ctr">
                        <a:lnSpc>
                          <a:spcPct val="100000"/>
                        </a:lnSpc>
                        <a:spcBef>
                          <a:spcPts val="254"/>
                        </a:spcBef>
                      </a:pPr>
                      <a:r>
                        <a:rPr lang="en-US" sz="1400" dirty="0"/>
                        <a:t>Comparison of Various Algorithms for Effective Classification of Waste</a:t>
                      </a:r>
                      <a:endParaRPr sz="1400" b="0" dirty="0">
                        <a:latin typeface="Times New Roman" panose="02020603050405020304" pitchFamily="18" charset="0"/>
                        <a:cs typeface="Times New Roman" panose="02020603050405020304" pitchFamily="18" charset="0"/>
                      </a:endParaRPr>
                    </a:p>
                  </a:txBody>
                  <a:tcPr marL="0" marR="0" marT="323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M. D. Kamboj, M. Singh, M. Usmani, S. Ahmad, M. A. Gaur</a:t>
                      </a:r>
                      <a:endParaRPr lang="en-IN" sz="1400" dirty="0"/>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95250" algn="ctr">
                        <a:lnSpc>
                          <a:spcPct val="100000"/>
                        </a:lnSpc>
                        <a:spcBef>
                          <a:spcPts val="254"/>
                        </a:spcBef>
                      </a:pPr>
                      <a:r>
                        <a:rPr lang="en-US" sz="1400" dirty="0"/>
                        <a:t>Sustainable Communication Networks and Application, 2023</a:t>
                      </a:r>
                    </a:p>
                    <a:p>
                      <a:r>
                        <a:rPr lang="en-US" sz="1400" dirty="0">
                          <a:hlinkClick r:id="rId2"/>
                        </a:rPr>
                        <a:t>https://link.springer.com/article/10.1007/s00521-024-10855-2</a:t>
                      </a:r>
                      <a:endParaRPr lang="en-US" sz="1400" dirty="0"/>
                    </a:p>
                    <a:p>
                      <a:endParaRPr lang="en-US" sz="1400" dirty="0"/>
                    </a:p>
                    <a:p>
                      <a:pPr marL="95250" algn="ctr">
                        <a:lnSpc>
                          <a:spcPct val="100000"/>
                        </a:lnSpc>
                        <a:spcBef>
                          <a:spcPts val="254"/>
                        </a:spcBef>
                      </a:pPr>
                      <a:endParaRPr lang="en-IN" sz="1400" dirty="0"/>
                    </a:p>
                  </a:txBody>
                  <a:tcPr marL="0" marR="0" marT="32384"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ctr"/>
                      <a:r>
                        <a:rPr lang="en-US" sz="1400" dirty="0"/>
                        <a:t>Analyzed algorithms like SVM, Random Forest, CNNs, etc., with focus on accuracy and efficiency</a:t>
                      </a:r>
                      <a:endParaRPr lang="en-IN" sz="1400" dirty="0"/>
                    </a:p>
                  </a:txBody>
                  <a:tcPr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Highlighted the importance of automated classification with environmental benefits</a:t>
                      </a:r>
                      <a:endParaRPr sz="1400" dirty="0">
                        <a:latin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Computational efficiency varies across models; algorithm improvement needed for specific use cases.</a:t>
                      </a: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400038">
                <a:tc>
                  <a:txBody>
                    <a:bodyPr/>
                    <a:lstStyle/>
                    <a:p>
                      <a:pPr marL="92075" algn="ctr">
                        <a:lnSpc>
                          <a:spcPct val="100000"/>
                        </a:lnSpc>
                        <a:spcBef>
                          <a:spcPts val="265"/>
                        </a:spcBef>
                      </a:pPr>
                      <a:endParaRPr lang="en-US" sz="1400" spc="-50" dirty="0">
                        <a:latin typeface="Calibri"/>
                        <a:cs typeface="Calibri"/>
                      </a:endParaRPr>
                    </a:p>
                    <a:p>
                      <a:pPr marL="92075" algn="ctr">
                        <a:lnSpc>
                          <a:spcPct val="100000"/>
                        </a:lnSpc>
                        <a:spcBef>
                          <a:spcPts val="265"/>
                        </a:spcBef>
                      </a:pPr>
                      <a:r>
                        <a:rPr lang="en-US" sz="1400" spc="-50" dirty="0">
                          <a:latin typeface="Calibri"/>
                          <a:cs typeface="Calibri"/>
                        </a:rPr>
                        <a:t>5</a:t>
                      </a:r>
                      <a:endParaRPr sz="1400" dirty="0">
                        <a:latin typeface="Calibri"/>
                        <a:cs typeface="Calibri"/>
                      </a:endParaRPr>
                    </a:p>
                  </a:txBody>
                  <a:tcPr marL="0" marR="0" marT="3365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Review on Deep Learning-Based Biomedical Waste Detection and Classification</a:t>
                      </a: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S. Bobe, P. Adhav, O. Bhalerao, S. Chaware</a:t>
                      </a:r>
                      <a:r>
                        <a:rPr lang="en-IN" sz="1400" dirty="0"/>
                        <a:t>.</a:t>
                      </a:r>
                      <a:endParaRPr lang="fi-FI" sz="1400" dirty="0"/>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IEEE Edge Computing and Applications, 2023</a:t>
                      </a:r>
                    </a:p>
                    <a:p>
                      <a:endParaRPr lang="en-US" sz="1400" dirty="0"/>
                    </a:p>
                    <a:p>
                      <a:r>
                        <a:rPr lang="en-US" sz="1400" dirty="0">
                          <a:hlinkClick r:id="rId3"/>
                        </a:rPr>
                        <a:t>https://ieeexplore.ieee.org/document/10212343</a:t>
                      </a:r>
                      <a:endParaRPr lang="en-US" sz="1400" dirty="0"/>
                    </a:p>
                    <a:p>
                      <a:endParaRPr lang="en-US" sz="1400" dirty="0"/>
                    </a:p>
                    <a:p>
                      <a:pPr algn="ctr">
                        <a:lnSpc>
                          <a:spcPct val="100000"/>
                        </a:lnSpc>
                      </a:pPr>
                      <a:endParaRPr lang="en-IN" sz="1400" dirty="0"/>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Applied CNNs for biomedical waste classification.</a:t>
                      </a: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tcPr>
                </a:tc>
                <a:tc>
                  <a:txBody>
                    <a:bodyPr/>
                    <a:lstStyle/>
                    <a:p>
                      <a:pPr algn="ctr">
                        <a:lnSpc>
                          <a:spcPct val="100000"/>
                        </a:lnSpc>
                      </a:pPr>
                      <a:r>
                        <a:rPr lang="en-US" sz="1400" dirty="0"/>
                        <a:t>. Achieved high accuracy for categories like infectious, hazardous, and radioactive waste</a:t>
                      </a:r>
                      <a:endParaRPr sz="1400" dirty="0">
                        <a:latin typeface="Times New Roman"/>
                        <a:cs typeface="Times New Roman"/>
                      </a:endParaRPr>
                    </a:p>
                  </a:txBody>
                  <a:tcPr marL="0" marR="0" marT="0"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r>
                        <a:rPr lang="en-US" sz="1400" dirty="0"/>
                        <a:t>Scalability and safety protocols for waste handlers need enhancement</a:t>
                      </a:r>
                    </a:p>
                  </a:txBody>
                  <a:tcPr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8650FA19-942C-B182-F2BD-9BE9B490EAD7}"/>
              </a:ext>
            </a:extLst>
          </p:cNvPr>
          <p:cNvGraphicFramePr>
            <a:graphicFrameLocks noGrp="1"/>
          </p:cNvGraphicFramePr>
          <p:nvPr>
            <p:extLst>
              <p:ext uri="{D42A27DB-BD31-4B8C-83A1-F6EECF244321}">
                <p14:modId xmlns:p14="http://schemas.microsoft.com/office/powerpoint/2010/main" val="530957747"/>
              </p:ext>
            </p:extLst>
          </p:nvPr>
        </p:nvGraphicFramePr>
        <p:xfrm>
          <a:off x="228600" y="838200"/>
          <a:ext cx="11414600" cy="6019799"/>
        </p:xfrm>
        <a:graphic>
          <a:graphicData uri="http://schemas.openxmlformats.org/drawingml/2006/table">
            <a:tbl>
              <a:tblPr firstRow="1" bandRow="1">
                <a:tableStyleId>{2D5ABB26-0587-4C30-8999-92F81FD0307C}</a:tableStyleId>
              </a:tblPr>
              <a:tblGrid>
                <a:gridCol w="476608">
                  <a:extLst>
                    <a:ext uri="{9D8B030D-6E8A-4147-A177-3AD203B41FA5}">
                      <a16:colId xmlns:a16="http://schemas.microsoft.com/office/drawing/2014/main" val="20000"/>
                    </a:ext>
                  </a:extLst>
                </a:gridCol>
                <a:gridCol w="2037992">
                  <a:extLst>
                    <a:ext uri="{9D8B030D-6E8A-4147-A177-3AD203B41FA5}">
                      <a16:colId xmlns:a16="http://schemas.microsoft.com/office/drawing/2014/main" val="20001"/>
                    </a:ext>
                  </a:extLst>
                </a:gridCol>
                <a:gridCol w="1777998">
                  <a:extLst>
                    <a:ext uri="{9D8B030D-6E8A-4147-A177-3AD203B41FA5}">
                      <a16:colId xmlns:a16="http://schemas.microsoft.com/office/drawing/2014/main" val="20002"/>
                    </a:ext>
                  </a:extLst>
                </a:gridCol>
                <a:gridCol w="1789680">
                  <a:extLst>
                    <a:ext uri="{9D8B030D-6E8A-4147-A177-3AD203B41FA5}">
                      <a16:colId xmlns:a16="http://schemas.microsoft.com/office/drawing/2014/main" val="20003"/>
                    </a:ext>
                  </a:extLst>
                </a:gridCol>
                <a:gridCol w="2020870">
                  <a:extLst>
                    <a:ext uri="{9D8B030D-6E8A-4147-A177-3AD203B41FA5}">
                      <a16:colId xmlns:a16="http://schemas.microsoft.com/office/drawing/2014/main" val="20004"/>
                    </a:ext>
                  </a:extLst>
                </a:gridCol>
                <a:gridCol w="1655726">
                  <a:extLst>
                    <a:ext uri="{9D8B030D-6E8A-4147-A177-3AD203B41FA5}">
                      <a16:colId xmlns:a16="http://schemas.microsoft.com/office/drawing/2014/main" val="20005"/>
                    </a:ext>
                  </a:extLst>
                </a:gridCol>
                <a:gridCol w="1655726">
                  <a:extLst>
                    <a:ext uri="{9D8B030D-6E8A-4147-A177-3AD203B41FA5}">
                      <a16:colId xmlns:a16="http://schemas.microsoft.com/office/drawing/2014/main" val="20006"/>
                    </a:ext>
                  </a:extLst>
                </a:gridCol>
              </a:tblGrid>
              <a:tr h="735990">
                <a:tc>
                  <a:txBody>
                    <a:bodyPr/>
                    <a:lstStyle/>
                    <a:p>
                      <a:pPr marL="182880">
                        <a:lnSpc>
                          <a:spcPct val="100000"/>
                        </a:lnSpc>
                        <a:spcBef>
                          <a:spcPts val="325"/>
                        </a:spcBef>
                      </a:pPr>
                      <a:r>
                        <a:rPr sz="1550" b="1" spc="-25" dirty="0">
                          <a:latin typeface="Calibri"/>
                          <a:cs typeface="Calibri"/>
                        </a:rPr>
                        <a:t>No</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635" algn="ctr">
                        <a:lnSpc>
                          <a:spcPct val="100000"/>
                        </a:lnSpc>
                        <a:spcBef>
                          <a:spcPts val="325"/>
                        </a:spcBef>
                      </a:pPr>
                      <a:r>
                        <a:rPr sz="1400" b="0" spc="-10" dirty="0">
                          <a:latin typeface="Times New Roman" panose="02020603050405020304" pitchFamily="18" charset="0"/>
                          <a:cs typeface="Times New Roman" panose="02020603050405020304" pitchFamily="18" charset="0"/>
                        </a:rPr>
                        <a:t>Title</a:t>
                      </a:r>
                      <a:endParaRPr sz="1400" b="0" dirty="0">
                        <a:latin typeface="Times New Roman" panose="02020603050405020304" pitchFamily="18" charset="0"/>
                        <a:cs typeface="Times New Roman" panose="02020603050405020304" pitchFamily="18" charset="0"/>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514984">
                        <a:lnSpc>
                          <a:spcPct val="100000"/>
                        </a:lnSpc>
                        <a:spcBef>
                          <a:spcPts val="325"/>
                        </a:spcBef>
                      </a:pPr>
                      <a:r>
                        <a:rPr sz="1550" b="1" spc="-10" dirty="0">
                          <a:latin typeface="Calibri"/>
                          <a:cs typeface="Calibri"/>
                        </a:rPr>
                        <a:t>Author</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657225" marR="147955" indent="-494665">
                        <a:lnSpc>
                          <a:spcPct val="104900"/>
                        </a:lnSpc>
                        <a:spcBef>
                          <a:spcPts val="229"/>
                        </a:spcBef>
                      </a:pPr>
                      <a:r>
                        <a:rPr sz="1550" b="1" dirty="0">
                          <a:latin typeface="Calibri"/>
                          <a:cs typeface="Calibri"/>
                        </a:rPr>
                        <a:t>Journal</a:t>
                      </a:r>
                      <a:r>
                        <a:rPr sz="1550" b="1" spc="130" dirty="0">
                          <a:latin typeface="Calibri"/>
                          <a:cs typeface="Calibri"/>
                        </a:rPr>
                        <a:t> </a:t>
                      </a:r>
                      <a:r>
                        <a:rPr sz="1550" b="1" dirty="0">
                          <a:latin typeface="Calibri"/>
                          <a:cs typeface="Calibri"/>
                        </a:rPr>
                        <a:t>Name</a:t>
                      </a:r>
                      <a:r>
                        <a:rPr sz="1550" b="1" spc="90" dirty="0">
                          <a:latin typeface="Calibri"/>
                          <a:cs typeface="Calibri"/>
                        </a:rPr>
                        <a:t> </a:t>
                      </a:r>
                      <a:r>
                        <a:rPr sz="1550" b="1" spc="-50" dirty="0">
                          <a:latin typeface="Calibri"/>
                          <a:cs typeface="Calibri"/>
                        </a:rPr>
                        <a:t>&amp; </a:t>
                      </a:r>
                      <a:r>
                        <a:rPr sz="1550" b="1" spc="-20" dirty="0">
                          <a:latin typeface="Calibri"/>
                          <a:cs typeface="Calibri"/>
                        </a:rPr>
                        <a:t>Year</a:t>
                      </a:r>
                      <a:endParaRPr sz="1550" dirty="0">
                        <a:latin typeface="Calibri"/>
                        <a:cs typeface="Calibri"/>
                      </a:endParaRPr>
                    </a:p>
                  </a:txBody>
                  <a:tcPr marL="0" marR="0" marT="29209"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588010" marR="367030" indent="-208915">
                        <a:lnSpc>
                          <a:spcPct val="104900"/>
                        </a:lnSpc>
                        <a:spcBef>
                          <a:spcPts val="229"/>
                        </a:spcBef>
                      </a:pPr>
                      <a:r>
                        <a:rPr sz="1550" b="1" spc="-10" dirty="0">
                          <a:latin typeface="Calibri"/>
                          <a:cs typeface="Calibri"/>
                        </a:rPr>
                        <a:t>Methodology Adapted</a:t>
                      </a:r>
                      <a:endParaRPr sz="1550" dirty="0">
                        <a:latin typeface="Calibri"/>
                        <a:cs typeface="Calibri"/>
                      </a:endParaRPr>
                    </a:p>
                  </a:txBody>
                  <a:tcPr marL="0" marR="0" marT="29209" marB="0">
                    <a:lnL w="12700">
                      <a:solidFill>
                        <a:srgbClr val="000000"/>
                      </a:solidFill>
                      <a:prstDash val="solid"/>
                    </a:lnL>
                    <a:lnR w="12700">
                      <a:solidFill>
                        <a:srgbClr val="000000"/>
                      </a:solidFill>
                      <a:prstDash val="solid"/>
                    </a:lnR>
                    <a:lnT w="12700">
                      <a:solidFill>
                        <a:srgbClr val="000000"/>
                      </a:solidFill>
                      <a:prstDash val="solid"/>
                    </a:lnT>
                    <a:lnB w="12700" cap="flat" cmpd="sng" algn="ctr">
                      <a:solidFill>
                        <a:srgbClr val="000000"/>
                      </a:solidFill>
                      <a:prstDash val="solid"/>
                      <a:round/>
                      <a:headEnd type="none" w="med" len="med"/>
                      <a:tailEnd type="none" w="med" len="med"/>
                    </a:lnB>
                    <a:solidFill>
                      <a:srgbClr val="FFC000"/>
                    </a:solidFill>
                  </a:tcPr>
                </a:tc>
                <a:tc>
                  <a:txBody>
                    <a:bodyPr/>
                    <a:lstStyle/>
                    <a:p>
                      <a:pPr marL="254635">
                        <a:lnSpc>
                          <a:spcPct val="100000"/>
                        </a:lnSpc>
                        <a:spcBef>
                          <a:spcPts val="325"/>
                        </a:spcBef>
                      </a:pPr>
                      <a:r>
                        <a:rPr sz="1550" b="1" dirty="0">
                          <a:latin typeface="Calibri"/>
                          <a:cs typeface="Calibri"/>
                        </a:rPr>
                        <a:t>Key</a:t>
                      </a:r>
                      <a:r>
                        <a:rPr sz="1550" b="1" spc="45" dirty="0">
                          <a:latin typeface="Calibri"/>
                          <a:cs typeface="Calibri"/>
                        </a:rPr>
                        <a:t> </a:t>
                      </a:r>
                      <a:r>
                        <a:rPr sz="1550" b="1" spc="-10" dirty="0">
                          <a:latin typeface="Calibri"/>
                          <a:cs typeface="Calibri"/>
                        </a:rPr>
                        <a:t>Findings</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tc>
                  <a:txBody>
                    <a:bodyPr/>
                    <a:lstStyle/>
                    <a:p>
                      <a:pPr marL="19050" algn="ctr">
                        <a:lnSpc>
                          <a:spcPct val="100000"/>
                        </a:lnSpc>
                        <a:spcBef>
                          <a:spcPts val="325"/>
                        </a:spcBef>
                      </a:pPr>
                      <a:r>
                        <a:rPr sz="1550" b="1" spc="-20" dirty="0">
                          <a:latin typeface="Calibri"/>
                          <a:cs typeface="Calibri"/>
                        </a:rPr>
                        <a:t>Gaps</a:t>
                      </a:r>
                      <a:endParaRPr sz="1550" dirty="0">
                        <a:latin typeface="Calibri"/>
                        <a:cs typeface="Calibri"/>
                      </a:endParaRPr>
                    </a:p>
                  </a:txBody>
                  <a:tcPr marL="0" marR="0" marT="4127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solidFill>
                      <a:srgbClr val="FFC000"/>
                    </a:solidFill>
                  </a:tcPr>
                </a:tc>
                <a:extLst>
                  <a:ext uri="{0D108BD9-81ED-4DB2-BD59-A6C34878D82A}">
                    <a16:rowId xmlns:a16="http://schemas.microsoft.com/office/drawing/2014/main" val="10000"/>
                  </a:ext>
                </a:extLst>
              </a:tr>
              <a:tr h="1660163">
                <a:tc>
                  <a:txBody>
                    <a:bodyPr/>
                    <a:lstStyle/>
                    <a:p>
                      <a:pPr marL="92075" algn="ctr">
                        <a:lnSpc>
                          <a:spcPct val="100000"/>
                        </a:lnSpc>
                        <a:spcBef>
                          <a:spcPts val="254"/>
                        </a:spcBef>
                      </a:pPr>
                      <a:r>
                        <a:rPr lang="en-US" sz="1400" spc="-50" dirty="0">
                          <a:latin typeface="Calibri"/>
                          <a:cs typeface="Calibri"/>
                        </a:rPr>
                        <a:t>6</a:t>
                      </a:r>
                      <a:endParaRPr sz="1400" dirty="0">
                        <a:latin typeface="Calibri"/>
                        <a:cs typeface="Calibri"/>
                      </a:endParaRPr>
                    </a:p>
                  </a:txBody>
                  <a:tcPr marL="0" marR="0" marT="323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marL="92075" algn="ctr">
                        <a:lnSpc>
                          <a:spcPct val="100000"/>
                        </a:lnSpc>
                        <a:spcBef>
                          <a:spcPts val="254"/>
                        </a:spcBef>
                      </a:pPr>
                      <a:r>
                        <a:rPr lang="en-US" sz="1400" dirty="0"/>
                        <a:t>E-Waste Intelligent Robotic Technology (EIRT)</a:t>
                      </a:r>
                      <a:endParaRPr sz="1400" b="0" dirty="0">
                        <a:latin typeface="Times New Roman" panose="02020603050405020304" pitchFamily="18" charset="0"/>
                        <a:cs typeface="Times New Roman" panose="02020603050405020304" pitchFamily="18" charset="0"/>
                      </a:endParaRPr>
                    </a:p>
                  </a:txBody>
                  <a:tcPr marL="0" marR="0" marT="32384"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da-DK" sz="1400" dirty="0"/>
                        <a:t>I. O. Joseph et al.</a:t>
                      </a:r>
                      <a:endParaRPr lang="en-IN" sz="1400" dirty="0"/>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endParaRPr lang="en-US" sz="1400" dirty="0">
                        <a:hlinkClick r:id="rId2"/>
                      </a:endParaRPr>
                    </a:p>
                    <a:p>
                      <a:r>
                        <a:rPr lang="en-US" sz="1400" dirty="0"/>
                        <a:t>ICCCNT, 2023</a:t>
                      </a:r>
                      <a:endParaRPr lang="en-US" sz="1400" dirty="0">
                        <a:hlinkClick r:id="rId2"/>
                      </a:endParaRPr>
                    </a:p>
                    <a:p>
                      <a:r>
                        <a:rPr lang="en-US" sz="1400" dirty="0">
                          <a:hlinkClick r:id="rId3"/>
                        </a:rPr>
                        <a:t>https://ieeexplore.ieee.org/document/10306479</a:t>
                      </a:r>
                      <a:endParaRPr lang="en-US" sz="1400" dirty="0"/>
                    </a:p>
                    <a:p>
                      <a:pPr marL="95250" algn="ctr">
                        <a:lnSpc>
                          <a:spcPct val="100000"/>
                        </a:lnSpc>
                        <a:spcBef>
                          <a:spcPts val="254"/>
                        </a:spcBef>
                      </a:pPr>
                      <a:endParaRPr lang="en-US" sz="1400" dirty="0"/>
                    </a:p>
                  </a:txBody>
                  <a:tcPr marL="0" marR="0" marT="32384" marB="0">
                    <a:lnL w="12700">
                      <a:solidFill>
                        <a:srgbClr val="000000"/>
                      </a:solidFill>
                      <a:prstDash val="solid"/>
                    </a:lnL>
                    <a:lnR w="12700" cap="flat" cmpd="sng" algn="ctr">
                      <a:solidFill>
                        <a:srgbClr val="000000"/>
                      </a:solidFill>
                      <a:prstDash val="solid"/>
                      <a:round/>
                      <a:headEnd type="none" w="med" len="med"/>
                      <a:tailEnd type="none" w="med" len="med"/>
                    </a:lnR>
                    <a:lnT w="12700">
                      <a:solidFill>
                        <a:srgbClr val="000000"/>
                      </a:solidFill>
                      <a:prstDash val="solid"/>
                    </a:lnT>
                    <a:lnB w="12700">
                      <a:solidFill>
                        <a:srgbClr val="000000"/>
                      </a:solidFill>
                      <a:prstDash val="solid"/>
                    </a:lnB>
                  </a:tcPr>
                </a:tc>
                <a:tc>
                  <a:txBody>
                    <a:bodyPr/>
                    <a:lstStyle/>
                    <a:p>
                      <a:pPr algn="ctr"/>
                      <a:r>
                        <a:rPr lang="en-US" sz="1400" dirty="0"/>
                        <a:t>EfficientNet-D2 architecture for e-waste classification; Robotic arm for autonomous sorting based on deep learning models.</a:t>
                      </a:r>
                      <a:endParaRPr lang="en-IN" sz="1400" dirty="0"/>
                    </a:p>
                  </a:txBody>
                  <a:tcPr anchor="ctr">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Demonstrated accuracy of 82.32% for robotic classification of e-waste; promising step towards automation.</a:t>
                      </a:r>
                      <a:endParaRPr sz="1400" dirty="0">
                        <a:latin typeface="Times New Roman"/>
                        <a:cs typeface="Times New Roman"/>
                      </a:endParaRPr>
                    </a:p>
                  </a:txBody>
                  <a:tcPr marL="0" marR="0" marT="0" marB="0">
                    <a:lnL w="12700" cap="flat" cmpd="sng" algn="ctr">
                      <a:solidFill>
                        <a:srgbClr val="000000"/>
                      </a:solidFill>
                      <a:prstDash val="solid"/>
                      <a:round/>
                      <a:headEnd type="none" w="med" len="med"/>
                      <a:tailEnd type="none" w="med" len="me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Accuracy lower than modern CNNs; challenges in integrating with general waste categories.</a:t>
                      </a: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1"/>
                  </a:ext>
                </a:extLst>
              </a:tr>
              <a:tr h="1811823">
                <a:tc>
                  <a:txBody>
                    <a:bodyPr/>
                    <a:lstStyle/>
                    <a:p>
                      <a:pPr marL="92075" algn="ctr">
                        <a:lnSpc>
                          <a:spcPct val="100000"/>
                        </a:lnSpc>
                        <a:spcBef>
                          <a:spcPts val="265"/>
                        </a:spcBef>
                      </a:pPr>
                      <a:r>
                        <a:rPr lang="en-US" sz="1400" spc="-50" dirty="0">
                          <a:latin typeface="Calibri"/>
                          <a:cs typeface="Calibri"/>
                        </a:rPr>
                        <a:t>7</a:t>
                      </a:r>
                      <a:endParaRPr sz="1400" dirty="0">
                        <a:latin typeface="Calibri"/>
                        <a:cs typeface="Calibri"/>
                      </a:endParaRPr>
                    </a:p>
                  </a:txBody>
                  <a:tcPr marL="0" marR="0" marT="3365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Utilizing SIFT-PCA Feature Extraction and Support Vector Machine for Waste Classification</a:t>
                      </a: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da-DK" sz="1400" dirty="0"/>
                        <a:t>A. P. Puspaningrum et al.</a:t>
                      </a: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r>
                        <a:rPr lang="en-US" sz="1400" dirty="0"/>
                        <a:t>ICICoS, 2020</a:t>
                      </a:r>
                    </a:p>
                    <a:p>
                      <a:endParaRPr lang="en-US" sz="1400" dirty="0"/>
                    </a:p>
                    <a:p>
                      <a:endParaRPr lang="en-US" sz="1400" dirty="0"/>
                    </a:p>
                    <a:p>
                      <a:r>
                        <a:rPr lang="en-US" sz="1400" dirty="0">
                          <a:hlinkClick r:id="rId4"/>
                        </a:rPr>
                        <a:t>https://ieeexplore.ieee.org/document/9298982</a:t>
                      </a:r>
                      <a:endParaRPr lang="en-US" sz="1400" dirty="0"/>
                    </a:p>
                    <a:p>
                      <a:pPr algn="ctr">
                        <a:lnSpc>
                          <a:spcPct val="100000"/>
                        </a:lnSpc>
                      </a:pP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Feature extraction using SIFT-PCA and classification via SVM; Evaluated performance on TrashNet dataset.</a:t>
                      </a: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cap="flat" cmpd="sng" algn="ctr">
                      <a:solidFill>
                        <a:srgbClr val="000000"/>
                      </a:solidFill>
                      <a:prstDash val="solid"/>
                      <a:round/>
                      <a:headEnd type="none" w="med" len="med"/>
                      <a:tailEnd type="none" w="med" len="med"/>
                    </a:lnT>
                    <a:lnB w="12700">
                      <a:solidFill>
                        <a:srgbClr val="000000"/>
                      </a:solidFill>
                      <a:prstDash val="solid"/>
                    </a:lnB>
                  </a:tcPr>
                </a:tc>
                <a:tc>
                  <a:txBody>
                    <a:bodyPr/>
                    <a:lstStyle/>
                    <a:p>
                      <a:pPr algn="ctr">
                        <a:lnSpc>
                          <a:spcPct val="100000"/>
                        </a:lnSpc>
                      </a:pPr>
                      <a:r>
                        <a:rPr lang="en-US" sz="1400" dirty="0"/>
                        <a:t>SVM with SIFT achieved 62% accuracy; PCA reduced accuracy.</a:t>
                      </a: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Limited performance compared to CNNs; dimensionality reduction negatively impacted results.</a:t>
                      </a: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2"/>
                  </a:ext>
                </a:extLst>
              </a:tr>
              <a:tr h="1811823">
                <a:tc>
                  <a:txBody>
                    <a:bodyPr/>
                    <a:lstStyle/>
                    <a:p>
                      <a:pPr marL="92075" algn="ctr">
                        <a:lnSpc>
                          <a:spcPct val="100000"/>
                        </a:lnSpc>
                        <a:spcBef>
                          <a:spcPts val="275"/>
                        </a:spcBef>
                      </a:pPr>
                      <a:r>
                        <a:rPr lang="en-US" sz="1400" spc="-50" dirty="0">
                          <a:latin typeface="Calibri"/>
                          <a:cs typeface="Calibri"/>
                        </a:rPr>
                        <a:t>8</a:t>
                      </a:r>
                      <a:endParaRPr sz="1400" dirty="0">
                        <a:latin typeface="Calibri"/>
                        <a:cs typeface="Calibri"/>
                      </a:endParaRPr>
                    </a:p>
                  </a:txBody>
                  <a:tcPr marL="0" marR="0" marT="34925"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Waste Identification and Classification by the Use of CNN</a:t>
                      </a: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K. Gupta et al.</a:t>
                      </a: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r>
                        <a:rPr lang="en-US" sz="1400" dirty="0"/>
                        <a:t>ICC-SAI, 2023</a:t>
                      </a:r>
                    </a:p>
                    <a:p>
                      <a:r>
                        <a:rPr lang="en-US" sz="1400" dirty="0">
                          <a:hlinkClick r:id="rId5"/>
                        </a:rPr>
                        <a:t>https://ieeexplore.ieee.org/document/10126312</a:t>
                      </a:r>
                      <a:endParaRPr lang="en-US" sz="1400" dirty="0"/>
                    </a:p>
                    <a:p>
                      <a:pPr algn="ctr">
                        <a:lnSpc>
                          <a:spcPct val="100000"/>
                        </a:lnSpc>
                      </a:pP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Applied CNN architectures (VGG16, FastNet-34) on Kaggle dataset for waste classification; Focused on organic and recyclable waste.</a:t>
                      </a: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VGG16 achieved accuracy of 94.8%; highlighted potential improvements through hyperparameter optimization.</a:t>
                      </a: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ct val="100000"/>
                        </a:lnSpc>
                      </a:pPr>
                      <a:r>
                        <a:rPr lang="en-US" sz="1400" dirty="0"/>
                        <a:t>Focused on binary classification; scalability and broader waste categories not addressed..</a:t>
                      </a:r>
                      <a:endParaRPr sz="1400" dirty="0">
                        <a:latin typeface="Times New Roman"/>
                        <a:cs typeface="Times New Roman"/>
                      </a:endParaRPr>
                    </a:p>
                  </a:txBody>
                  <a:tcPr marL="0" marR="0" marT="0" marB="0">
                    <a:lnL w="12700">
                      <a:solidFill>
                        <a:srgbClr val="000000"/>
                      </a:solidFill>
                      <a:prstDash val="solid"/>
                    </a:lnL>
                    <a:lnR w="12700">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5934908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6300102-8804-EA87-45D7-711CB39A5418}"/>
              </a:ext>
            </a:extLst>
          </p:cNvPr>
          <p:cNvSpPr>
            <a:spLocks noGrp="1" noChangeArrowheads="1"/>
          </p:cNvSpPr>
          <p:nvPr>
            <p:ph type="body" idx="1"/>
          </p:nvPr>
        </p:nvSpPr>
        <p:spPr bwMode="auto">
          <a:xfrm rot="10800000" flipV="1">
            <a:off x="152400" y="2289441"/>
            <a:ext cx="11734800"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rial" panose="020B0604020202020204" pitchFamily="34" charset="0"/>
              </a:rPr>
              <a:t>Challenges Addressed by AI</a:t>
            </a:r>
            <a:r>
              <a:rPr kumimoji="0" lang="en-US" altLang="en-US" sz="24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Class Imbalance</a:t>
            </a:r>
            <a:r>
              <a:rPr kumimoji="0" lang="en-US" altLang="en-US" sz="2400" b="0" i="0" u="none" strike="noStrike" cap="none" normalizeH="0" baseline="0" dirty="0">
                <a:ln>
                  <a:noFill/>
                </a:ln>
                <a:solidFill>
                  <a:schemeClr val="tx1"/>
                </a:solidFill>
                <a:effectLst/>
                <a:latin typeface="Arial" panose="020B0604020202020204" pitchFamily="34" charset="0"/>
              </a:rPr>
              <a:t>: The literature identifies class imbalance as a key challenge in training accurate models. Techniques such as data augmentation and oversampling are frequently used to address this issue.</a:t>
            </a:r>
          </a:p>
          <a:p>
            <a:pPr marL="0" marR="0" lvl="0" indent="0" algn="l" defTabSz="914400" rtl="0" eaLnBrk="0" fontAlgn="base" latinLnBrk="0" hangingPunct="0">
              <a:lnSpc>
                <a:spcPct val="100000"/>
              </a:lnSpc>
              <a:spcBef>
                <a:spcPct val="0"/>
              </a:spcBef>
              <a:spcAft>
                <a:spcPct val="0"/>
              </a:spcAft>
              <a:buClrTx/>
              <a:buSzTx/>
              <a:tabLst/>
            </a:pPr>
            <a:endParaRPr lang="en-US" altLang="en-US" sz="24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Dataset Limitations</a:t>
            </a:r>
            <a:r>
              <a:rPr kumimoji="0" lang="en-US" altLang="en-US" sz="2400" b="0" i="0" u="none" strike="noStrike" cap="none" normalizeH="0" baseline="0" dirty="0">
                <a:ln>
                  <a:noFill/>
                </a:ln>
                <a:solidFill>
                  <a:schemeClr val="tx1"/>
                </a:solidFill>
                <a:effectLst/>
                <a:latin typeface="Arial" panose="020B0604020202020204" pitchFamily="34" charset="0"/>
              </a:rPr>
              <a:t>: Various datasets like TrashNet are mentioned, which are limited by categories and dataset sizes. Enhanced models with broader data are proposed to improve classification accuracy</a:t>
            </a:r>
          </a:p>
        </p:txBody>
      </p:sp>
      <p:sp>
        <p:nvSpPr>
          <p:cNvPr id="4" name="TextBox 3">
            <a:extLst>
              <a:ext uri="{FF2B5EF4-FFF2-40B4-BE49-F238E27FC236}">
                <a16:creationId xmlns:a16="http://schemas.microsoft.com/office/drawing/2014/main" id="{1D01F541-7CF0-648E-C77E-6D828AFC6932}"/>
              </a:ext>
            </a:extLst>
          </p:cNvPr>
          <p:cNvSpPr txBox="1"/>
          <p:nvPr/>
        </p:nvSpPr>
        <p:spPr>
          <a:xfrm>
            <a:off x="2362200" y="914400"/>
            <a:ext cx="6196086" cy="646331"/>
          </a:xfrm>
          <a:prstGeom prst="rect">
            <a:avLst/>
          </a:prstGeom>
          <a:noFill/>
        </p:spPr>
        <p:txBody>
          <a:bodyPr wrap="square">
            <a:spAutoFit/>
          </a:bodyPr>
          <a:lstStyle/>
          <a:p>
            <a:r>
              <a:rPr lang="en-US" sz="2800" b="1" spc="-35" dirty="0"/>
              <a:t>        </a:t>
            </a:r>
            <a:r>
              <a:rPr lang="en-US" sz="3600" b="1" spc="-35" dirty="0"/>
              <a:t>LITERATURE</a:t>
            </a:r>
            <a:r>
              <a:rPr lang="en-US" sz="3600" b="1" spc="-204" dirty="0"/>
              <a:t> </a:t>
            </a:r>
            <a:r>
              <a:rPr lang="en-US" sz="3600" b="1" spc="-10" dirty="0"/>
              <a:t>SURVEY  </a:t>
            </a:r>
            <a:endParaRPr lang="en-US" sz="3600" b="1" dirty="0"/>
          </a:p>
        </p:txBody>
      </p:sp>
    </p:spTree>
    <p:extLst>
      <p:ext uri="{BB962C8B-B14F-4D97-AF65-F5344CB8AC3E}">
        <p14:creationId xmlns:p14="http://schemas.microsoft.com/office/powerpoint/2010/main" val="2241346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33E624F-7A9A-FE97-2FB1-D071F0F4F58D}"/>
              </a:ext>
            </a:extLst>
          </p:cNvPr>
          <p:cNvSpPr>
            <a:spLocks noGrp="1"/>
          </p:cNvSpPr>
          <p:nvPr>
            <p:ph type="body" idx="1"/>
          </p:nvPr>
        </p:nvSpPr>
        <p:spPr>
          <a:xfrm>
            <a:off x="1395413" y="6232468"/>
            <a:ext cx="9334023" cy="792525"/>
          </a:xfrm>
        </p:spPr>
        <p:txBody>
          <a:bodyPr/>
          <a:lstStyle/>
          <a:p>
            <a:endParaRPr lang="en-US" sz="2400" dirty="0">
              <a:latin typeface="Times New Roman" panose="02020603050405020304" pitchFamily="18" charset="0"/>
              <a:cs typeface="Times New Roman" panose="02020603050405020304" pitchFamily="18" charset="0"/>
            </a:endParaRPr>
          </a:p>
          <a:p>
            <a:endParaRPr lang="en-IN" dirty="0"/>
          </a:p>
        </p:txBody>
      </p:sp>
      <p:sp>
        <p:nvSpPr>
          <p:cNvPr id="2" name="Rectangle 1">
            <a:extLst>
              <a:ext uri="{FF2B5EF4-FFF2-40B4-BE49-F238E27FC236}">
                <a16:creationId xmlns:a16="http://schemas.microsoft.com/office/drawing/2014/main" id="{A0E5AF8D-201E-2C30-4AB3-455F69544353}"/>
              </a:ext>
            </a:extLst>
          </p:cNvPr>
          <p:cNvSpPr>
            <a:spLocks noChangeArrowheads="1"/>
          </p:cNvSpPr>
          <p:nvPr/>
        </p:nvSpPr>
        <p:spPr bwMode="auto">
          <a:xfrm>
            <a:off x="304800" y="1381676"/>
            <a:ext cx="11658600"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Aptos Narrow" panose="020B0004020202020204" pitchFamily="34" charset="0"/>
              </a:rPr>
              <a:t>Different Approaches for Waste Classification</a:t>
            </a:r>
            <a:r>
              <a:rPr kumimoji="0" lang="en-US" altLang="en-US" sz="2400" b="0" i="0" u="none" strike="noStrike" cap="none" normalizeH="0" baseline="0" dirty="0">
                <a:ln>
                  <a:noFill/>
                </a:ln>
                <a:solidFill>
                  <a:schemeClr val="tx1"/>
                </a:solidFill>
                <a:effectLst/>
                <a:latin typeface="Aptos Narrow" panose="020B00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ptos Narrow" panose="020B0004020202020204" pitchFamily="34" charset="0"/>
              </a:rPr>
              <a:t>Xception and DenseNet Comparisons</a:t>
            </a:r>
            <a:r>
              <a:rPr kumimoji="0" lang="en-US" altLang="en-US" sz="2400" b="0" i="0" u="none" strike="noStrike" cap="none" normalizeH="0" baseline="0" dirty="0">
                <a:ln>
                  <a:noFill/>
                </a:ln>
                <a:solidFill>
                  <a:schemeClr val="tx1"/>
                </a:solidFill>
                <a:effectLst/>
                <a:latin typeface="Aptos Narrow" panose="020B0004020202020204" pitchFamily="34" charset="0"/>
              </a:rPr>
              <a:t>: Among various CNN models, Xception with Nadam optimizer and DenseNet achieved improved classification accuracy compared to simpler models.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Aptos Narrow" panose="020B00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ptos Narrow" panose="020B0004020202020204" pitchFamily="34" charset="0"/>
              </a:rPr>
              <a:t>Multi-Objective Beluga Whale Optimization (MBWO)</a:t>
            </a:r>
            <a:r>
              <a:rPr kumimoji="0" lang="en-US" altLang="en-US" sz="2400" b="0" i="0" u="none" strike="noStrike" cap="none" normalizeH="0" baseline="0" dirty="0">
                <a:ln>
                  <a:noFill/>
                </a:ln>
                <a:solidFill>
                  <a:schemeClr val="tx1"/>
                </a:solidFill>
                <a:effectLst/>
                <a:latin typeface="Aptos Narrow" panose="020B0004020202020204" pitchFamily="34" charset="0"/>
              </a:rPr>
              <a:t>: One of the reviewed papers uses MBWO to optimize the hyperparameters of the InceptionV3 deep learning model, achieving better performance in waste classification by improving accuracy and addressing data imbalance​.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695486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1474</TotalTime>
  <Words>3205</Words>
  <Application>Microsoft Office PowerPoint</Application>
  <PresentationFormat>Widescreen</PresentationFormat>
  <Paragraphs>433</Paragraphs>
  <Slides>30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Aptos Narrow</vt:lpstr>
      <vt:lpstr>Arial</vt:lpstr>
      <vt:lpstr>Arial MT</vt:lpstr>
      <vt:lpstr>Calibri</vt:lpstr>
      <vt:lpstr>Georgia</vt:lpstr>
      <vt:lpstr>Times New Roman</vt:lpstr>
      <vt:lpstr>Office Theme</vt:lpstr>
      <vt:lpstr>Department of Computer Science and Engineering Accuracy and Efficiency Gains in Waste Classification Through Continuous Learning and Advanced Techniques </vt:lpstr>
      <vt:lpstr>OUTLINE</vt:lpstr>
      <vt:lpstr>ABSTRACT</vt:lpstr>
      <vt:lpstr>INTRODUCTION</vt:lpstr>
      <vt:lpstr>LITERATURE SURVEY</vt:lpstr>
      <vt:lpstr>PowerPoint Presentation</vt:lpstr>
      <vt:lpstr>PowerPoint Presentation</vt:lpstr>
      <vt:lpstr>PowerPoint Presentation</vt:lpstr>
      <vt:lpstr>PowerPoint Presentation</vt:lpstr>
      <vt:lpstr>RESEARCH GAPS</vt:lpstr>
      <vt:lpstr>PROBLEM STATEMENT</vt:lpstr>
      <vt:lpstr>OBJECTIVES</vt:lpstr>
      <vt:lpstr>                     Pre Processing </vt:lpstr>
      <vt:lpstr>Pre Processing </vt:lpstr>
      <vt:lpstr>PowerPoint Presentation</vt:lpstr>
      <vt:lpstr>PowerPoint Presentation</vt:lpstr>
      <vt:lpstr>                               METHODOLOGY</vt:lpstr>
      <vt:lpstr>                     Comparative Analysis</vt:lpstr>
      <vt:lpstr>              METHODS and MODELS</vt:lpstr>
      <vt:lpstr>PowerPoint Presentation</vt:lpstr>
      <vt:lpstr>PowerPoint Presentation</vt:lpstr>
      <vt:lpstr>PowerPoint Presentation</vt:lpstr>
      <vt:lpstr>FrontEnd Screens</vt:lpstr>
      <vt:lpstr>PowerPoint Presentation</vt:lpstr>
      <vt:lpstr>PowerPoint Presentation</vt:lpstr>
      <vt:lpstr>PowerPoint Presentation</vt:lpstr>
      <vt:lpstr>Conclusion and FutureScope</vt:lpstr>
      <vt:lpstr>                            REFRENCES</vt:lpstr>
      <vt:lpstr>QUESTIONS and ANSWERS</vt:lpstr>
      <vt:lpstr>ACKNOWLEGEMENTS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N_1640048_Ujwala Devi Peteti</dc:creator>
  <cp:lastModifiedBy>sreya munamala</cp:lastModifiedBy>
  <cp:revision>10</cp:revision>
  <dcterms:created xsi:type="dcterms:W3CDTF">2024-12-24T04:54:12Z</dcterms:created>
  <dcterms:modified xsi:type="dcterms:W3CDTF">2025-03-18T14:46:46Z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2024-12-23T00:00:00Z</vt:filetime>
  </property>
  <property fmtid="{D5CDD505-2E9C-101B-9397-08002B2CF9AE}" pid="3" name="LastSaved">
    <vt:filetime>2024-12-24T00:00:00Z</vt:filetime>
  </property>
</Properties>
</file>